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2" r:id="rId4"/>
    <p:sldId id="263" r:id="rId5"/>
    <p:sldId id="264" r:id="rId6"/>
    <p:sldId id="265" r:id="rId7"/>
    <p:sldId id="272" r:id="rId8"/>
    <p:sldId id="266" r:id="rId9"/>
    <p:sldId id="267" r:id="rId10"/>
    <p:sldId id="268" r:id="rId11"/>
    <p:sldId id="273" r:id="rId12"/>
    <p:sldId id="274" r:id="rId13"/>
    <p:sldId id="275" r:id="rId14"/>
    <p:sldId id="276" r:id="rId15"/>
    <p:sldId id="277" r:id="rId16"/>
    <p:sldId id="278" r:id="rId17"/>
    <p:sldId id="271" r:id="rId18"/>
    <p:sldId id="280"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1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05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 Yan Bao" userId="ff6576d5-9857-4a2f-8aa7-3438e60c250f" providerId="ADAL" clId="{8EE4EE94-DD80-44FD-AB68-EF0B0CEC32BA}"/>
    <pc:docChg chg="undo custSel delSld modSld">
      <pc:chgData name="Wen Yan Bao" userId="ff6576d5-9857-4a2f-8aa7-3438e60c250f" providerId="ADAL" clId="{8EE4EE94-DD80-44FD-AB68-EF0B0CEC32BA}" dt="2023-05-30T11:14:20.638" v="80" actId="20577"/>
      <pc:docMkLst>
        <pc:docMk/>
      </pc:docMkLst>
      <pc:sldChg chg="modSp mod">
        <pc:chgData name="Wen Yan Bao" userId="ff6576d5-9857-4a2f-8aa7-3438e60c250f" providerId="ADAL" clId="{8EE4EE94-DD80-44FD-AB68-EF0B0CEC32BA}" dt="2023-05-30T11:11:42.949" v="59" actId="13926"/>
        <pc:sldMkLst>
          <pc:docMk/>
          <pc:sldMk cId="955795343" sldId="274"/>
        </pc:sldMkLst>
        <pc:graphicFrameChg chg="modGraphic">
          <ac:chgData name="Wen Yan Bao" userId="ff6576d5-9857-4a2f-8aa7-3438e60c250f" providerId="ADAL" clId="{8EE4EE94-DD80-44FD-AB68-EF0B0CEC32BA}" dt="2023-05-30T11:11:42.949" v="59" actId="13926"/>
          <ac:graphicFrameMkLst>
            <pc:docMk/>
            <pc:sldMk cId="955795343" sldId="274"/>
            <ac:graphicFrameMk id="4" creationId="{39453BB6-E8CD-CEB5-BCB8-079027E308D6}"/>
          </ac:graphicFrameMkLst>
        </pc:graphicFrameChg>
      </pc:sldChg>
      <pc:sldChg chg="modSp mod">
        <pc:chgData name="Wen Yan Bao" userId="ff6576d5-9857-4a2f-8aa7-3438e60c250f" providerId="ADAL" clId="{8EE4EE94-DD80-44FD-AB68-EF0B0CEC32BA}" dt="2023-05-30T11:08:35.888" v="47" actId="20577"/>
        <pc:sldMkLst>
          <pc:docMk/>
          <pc:sldMk cId="2015050427" sldId="275"/>
        </pc:sldMkLst>
        <pc:graphicFrameChg chg="modGraphic">
          <ac:chgData name="Wen Yan Bao" userId="ff6576d5-9857-4a2f-8aa7-3438e60c250f" providerId="ADAL" clId="{8EE4EE94-DD80-44FD-AB68-EF0B0CEC32BA}" dt="2023-05-30T11:08:35.888" v="47" actId="20577"/>
          <ac:graphicFrameMkLst>
            <pc:docMk/>
            <pc:sldMk cId="2015050427" sldId="275"/>
            <ac:graphicFrameMk id="7" creationId="{25B9A6AB-4FC7-FFCD-B338-381DC0BF2D75}"/>
          </ac:graphicFrameMkLst>
        </pc:graphicFrameChg>
      </pc:sldChg>
      <pc:sldChg chg="modSp mod">
        <pc:chgData name="Wen Yan Bao" userId="ff6576d5-9857-4a2f-8aa7-3438e60c250f" providerId="ADAL" clId="{8EE4EE94-DD80-44FD-AB68-EF0B0CEC32BA}" dt="2023-05-30T11:14:20.638" v="80" actId="20577"/>
        <pc:sldMkLst>
          <pc:docMk/>
          <pc:sldMk cId="2952091925" sldId="277"/>
        </pc:sldMkLst>
        <pc:graphicFrameChg chg="modGraphic">
          <ac:chgData name="Wen Yan Bao" userId="ff6576d5-9857-4a2f-8aa7-3438e60c250f" providerId="ADAL" clId="{8EE4EE94-DD80-44FD-AB68-EF0B0CEC32BA}" dt="2023-05-30T11:14:20.638" v="80" actId="20577"/>
          <ac:graphicFrameMkLst>
            <pc:docMk/>
            <pc:sldMk cId="2952091925" sldId="277"/>
            <ac:graphicFrameMk id="4" creationId="{92BD6F4E-8760-D740-C600-62DC3E3EC0E9}"/>
          </ac:graphicFrameMkLst>
        </pc:graphicFrameChg>
      </pc:sldChg>
      <pc:sldChg chg="del">
        <pc:chgData name="Wen Yan Bao" userId="ff6576d5-9857-4a2f-8aa7-3438e60c250f" providerId="ADAL" clId="{8EE4EE94-DD80-44FD-AB68-EF0B0CEC32BA}" dt="2023-05-30T09:04:57.508" v="0" actId="47"/>
        <pc:sldMkLst>
          <pc:docMk/>
          <pc:sldMk cId="3914004341" sldId="27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71E8E8B-793F-1AA6-7C4E-5BAD31D1320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73982" y="221676"/>
            <a:ext cx="2329875" cy="517750"/>
          </a:xfrm>
          <a:prstGeom prst="rect">
            <a:avLst/>
          </a:prstGeom>
        </p:spPr>
      </p:pic>
      <p:pic>
        <p:nvPicPr>
          <p:cNvPr id="3" name="图片 2">
            <a:extLst>
              <a:ext uri="{FF2B5EF4-FFF2-40B4-BE49-F238E27FC236}">
                <a16:creationId xmlns:a16="http://schemas.microsoft.com/office/drawing/2014/main" id="{41F5AE31-7171-6796-BF15-72F74E0063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3433" cy="6858000"/>
          </a:xfrm>
          <a:prstGeom prst="rect">
            <a:avLst/>
          </a:prstGeom>
        </p:spPr>
      </p:pic>
    </p:spTree>
    <p:extLst>
      <p:ext uri="{BB962C8B-B14F-4D97-AF65-F5344CB8AC3E}">
        <p14:creationId xmlns:p14="http://schemas.microsoft.com/office/powerpoint/2010/main" val="590068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20814B5D-5E51-65C2-ECB7-7EBA0E50AF4B}"/>
              </a:ext>
            </a:extLst>
          </p:cNvPr>
          <p:cNvSpPr>
            <a:spLocks noGrp="1"/>
          </p:cNvSpPr>
          <p:nvPr>
            <p:ph type="ctrTitle"/>
          </p:nvPr>
        </p:nvSpPr>
        <p:spPr>
          <a:xfrm>
            <a:off x="696056" y="2047875"/>
            <a:ext cx="10668000" cy="1381125"/>
          </a:xfrm>
        </p:spPr>
        <p:txBody>
          <a:bodyPr>
            <a:normAutofit/>
          </a:bodyPr>
          <a:lstStyle>
            <a:lvl1pPr>
              <a:defRPr sz="6000" b="1">
                <a:solidFill>
                  <a:schemeClr val="bg1"/>
                </a:solidFill>
              </a:defRPr>
            </a:lvl1pPr>
          </a:lstStyle>
          <a:p>
            <a:endParaRPr lang="zh-CN" altLang="en-US" dirty="0"/>
          </a:p>
        </p:txBody>
      </p:sp>
      <p:sp>
        <p:nvSpPr>
          <p:cNvPr id="14" name="副标题 2">
            <a:extLst>
              <a:ext uri="{FF2B5EF4-FFF2-40B4-BE49-F238E27FC236}">
                <a16:creationId xmlns:a16="http://schemas.microsoft.com/office/drawing/2014/main" id="{139FF209-D91C-4D1D-1C51-80D83286A0AD}"/>
              </a:ext>
            </a:extLst>
          </p:cNvPr>
          <p:cNvSpPr>
            <a:spLocks noGrp="1"/>
          </p:cNvSpPr>
          <p:nvPr>
            <p:ph type="subTitle" idx="1"/>
          </p:nvPr>
        </p:nvSpPr>
        <p:spPr>
          <a:xfrm>
            <a:off x="696056" y="3634581"/>
            <a:ext cx="9144000" cy="484187"/>
          </a:xfrm>
        </p:spPr>
        <p:txBody>
          <a:bodyPr>
            <a:noAutofit/>
          </a:bodyPr>
          <a:lstStyle>
            <a:lvl1pPr>
              <a:defRPr sz="2400">
                <a:solidFill>
                  <a:schemeClr val="bg1"/>
                </a:solidFill>
                <a:latin typeface="微软雅黑 Light" panose="020B0502040204020203" pitchFamily="34" charset="-122"/>
                <a:ea typeface="微软雅黑 Light" panose="020B0502040204020203" pitchFamily="34" charset="-122"/>
              </a:defRPr>
            </a:lvl1pPr>
          </a:lstStyle>
          <a:p>
            <a:endParaRPr lang="zh-CN" altLang="en-US" dirty="0"/>
          </a:p>
        </p:txBody>
      </p:sp>
      <p:pic>
        <p:nvPicPr>
          <p:cNvPr id="4" name="图片 3">
            <a:extLst>
              <a:ext uri="{FF2B5EF4-FFF2-40B4-BE49-F238E27FC236}">
                <a16:creationId xmlns:a16="http://schemas.microsoft.com/office/drawing/2014/main" id="{9F17E23F-2676-29A6-9C14-CD3963A28F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73982" y="221676"/>
            <a:ext cx="2329875" cy="517750"/>
          </a:xfrm>
          <a:prstGeom prst="rect">
            <a:avLst/>
          </a:prstGeom>
        </p:spPr>
      </p:pic>
      <p:pic>
        <p:nvPicPr>
          <p:cNvPr id="6" name="图片 5">
            <a:extLst>
              <a:ext uri="{FF2B5EF4-FFF2-40B4-BE49-F238E27FC236}">
                <a16:creationId xmlns:a16="http://schemas.microsoft.com/office/drawing/2014/main" id="{607423F4-FF0F-0787-79F5-380DB027B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Tree>
    <p:extLst>
      <p:ext uri="{BB962C8B-B14F-4D97-AF65-F5344CB8AC3E}">
        <p14:creationId xmlns:p14="http://schemas.microsoft.com/office/powerpoint/2010/main" val="2065207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059D99-4AAB-639F-2C5E-EF7DEE6D0D62}"/>
              </a:ext>
            </a:extLst>
          </p:cNvPr>
          <p:cNvSpPr>
            <a:spLocks noGrp="1"/>
          </p:cNvSpPr>
          <p:nvPr>
            <p:ph type="title"/>
          </p:nvPr>
        </p:nvSpPr>
        <p:spPr>
          <a:xfrm>
            <a:off x="831850" y="1709738"/>
            <a:ext cx="10515600" cy="2852737"/>
          </a:xfrm>
        </p:spPr>
        <p:txBody>
          <a:bodyPr anchor="b"/>
          <a:lstStyle>
            <a:lvl1pPr>
              <a:defRPr sz="6000" b="1">
                <a:latin typeface="+mj-ea"/>
                <a:ea typeface="+mj-ea"/>
              </a:defRPr>
            </a:lvl1pPr>
          </a:lstStyle>
          <a:p>
            <a:r>
              <a:rPr lang="zh-CN" altLang="en-US"/>
              <a:t>单击此处编辑母版标题样式</a:t>
            </a:r>
          </a:p>
        </p:txBody>
      </p:sp>
      <p:sp>
        <p:nvSpPr>
          <p:cNvPr id="3" name="文本占位符 2">
            <a:extLst>
              <a:ext uri="{FF2B5EF4-FFF2-40B4-BE49-F238E27FC236}">
                <a16:creationId xmlns:a16="http://schemas.microsoft.com/office/drawing/2014/main" id="{C02E071C-B3FA-3DA8-C07B-9C85C08EC9E3}"/>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pic>
        <p:nvPicPr>
          <p:cNvPr id="5" name="图片 4">
            <a:extLst>
              <a:ext uri="{FF2B5EF4-FFF2-40B4-BE49-F238E27FC236}">
                <a16:creationId xmlns:a16="http://schemas.microsoft.com/office/drawing/2014/main" id="{8CED366B-4277-769C-7BEE-AE592AD1D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Tree>
    <p:extLst>
      <p:ext uri="{BB962C8B-B14F-4D97-AF65-F5344CB8AC3E}">
        <p14:creationId xmlns:p14="http://schemas.microsoft.com/office/powerpoint/2010/main" val="1641387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152C1F-5B49-C3D4-7B5B-6DB31AA68C70}"/>
              </a:ext>
            </a:extLst>
          </p:cNvPr>
          <p:cNvSpPr>
            <a:spLocks noGrp="1"/>
          </p:cNvSpPr>
          <p:nvPr>
            <p:ph sz="half" idx="1"/>
          </p:nvPr>
        </p:nvSpPr>
        <p:spPr>
          <a:xfrm>
            <a:off x="838200" y="1825625"/>
            <a:ext cx="5181600" cy="4351338"/>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C4346BB6-6B46-B0DE-CF6F-6C7E92AF6E69}"/>
              </a:ext>
            </a:extLst>
          </p:cNvPr>
          <p:cNvSpPr>
            <a:spLocks noGrp="1"/>
          </p:cNvSpPr>
          <p:nvPr>
            <p:ph sz="half" idx="2"/>
          </p:nvPr>
        </p:nvSpPr>
        <p:spPr>
          <a:xfrm>
            <a:off x="6172200" y="1825625"/>
            <a:ext cx="5181600" cy="4351338"/>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标题 1">
            <a:extLst>
              <a:ext uri="{FF2B5EF4-FFF2-40B4-BE49-F238E27FC236}">
                <a16:creationId xmlns:a16="http://schemas.microsoft.com/office/drawing/2014/main" id="{A712DC3A-C622-970E-5EBD-16BC10CB3041}"/>
              </a:ext>
            </a:extLst>
          </p:cNvPr>
          <p:cNvSpPr>
            <a:spLocks noGrp="1"/>
          </p:cNvSpPr>
          <p:nvPr>
            <p:ph type="title"/>
          </p:nvPr>
        </p:nvSpPr>
        <p:spPr>
          <a:xfrm>
            <a:off x="838200" y="681037"/>
            <a:ext cx="10515600" cy="1009651"/>
          </a:xfrm>
        </p:spPr>
        <p:txBody>
          <a:bodyPr>
            <a:normAutofit/>
          </a:bodyPr>
          <a:lstStyle>
            <a:lvl1pPr>
              <a:defRPr sz="4000" b="1">
                <a:latin typeface="+mj-ea"/>
                <a:ea typeface="+mj-ea"/>
              </a:defRPr>
            </a:lvl1pPr>
          </a:lstStyle>
          <a:p>
            <a:r>
              <a:rPr lang="zh-CN" altLang="en-US"/>
              <a:t>单击此处编辑母版标题样式</a:t>
            </a:r>
          </a:p>
        </p:txBody>
      </p:sp>
      <p:pic>
        <p:nvPicPr>
          <p:cNvPr id="5" name="图片 4">
            <a:extLst>
              <a:ext uri="{FF2B5EF4-FFF2-40B4-BE49-F238E27FC236}">
                <a16:creationId xmlns:a16="http://schemas.microsoft.com/office/drawing/2014/main" id="{67B4BBDE-91B1-8E08-BEBD-36674F191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3433" cy="6858000"/>
          </a:xfrm>
          <a:prstGeom prst="rect">
            <a:avLst/>
          </a:prstGeom>
        </p:spPr>
      </p:pic>
    </p:spTree>
    <p:extLst>
      <p:ext uri="{BB962C8B-B14F-4D97-AF65-F5344CB8AC3E}">
        <p14:creationId xmlns:p14="http://schemas.microsoft.com/office/powerpoint/2010/main" val="3669291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8FD4051F-FAC6-A7CE-06E7-FF4A9D1BD3DF}"/>
              </a:ext>
            </a:extLst>
          </p:cNvPr>
          <p:cNvSpPr>
            <a:spLocks noGrp="1"/>
          </p:cNvSpPr>
          <p:nvPr>
            <p:ph type="title"/>
          </p:nvPr>
        </p:nvSpPr>
        <p:spPr>
          <a:xfrm>
            <a:off x="838200" y="681037"/>
            <a:ext cx="10515600" cy="1009651"/>
          </a:xfrm>
        </p:spPr>
        <p:txBody>
          <a:bodyPr>
            <a:normAutofit/>
          </a:bodyPr>
          <a:lstStyle>
            <a:lvl1pPr>
              <a:defRPr sz="4000" b="1">
                <a:latin typeface="+mj-ea"/>
                <a:ea typeface="+mj-ea"/>
              </a:defRPr>
            </a:lvl1pPr>
          </a:lstStyle>
          <a:p>
            <a:r>
              <a:rPr lang="zh-CN" altLang="en-US"/>
              <a:t>单击此处编辑母版标题样式</a:t>
            </a:r>
          </a:p>
        </p:txBody>
      </p:sp>
    </p:spTree>
    <p:extLst>
      <p:ext uri="{BB962C8B-B14F-4D97-AF65-F5344CB8AC3E}">
        <p14:creationId xmlns:p14="http://schemas.microsoft.com/office/powerpoint/2010/main" val="31909306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横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05E8E-0F28-8C99-F8AB-9260C930ABA2}"/>
              </a:ext>
            </a:extLst>
          </p:cNvPr>
          <p:cNvSpPr>
            <a:spLocks noGrp="1"/>
          </p:cNvSpPr>
          <p:nvPr>
            <p:ph type="title"/>
          </p:nvPr>
        </p:nvSpPr>
        <p:spPr>
          <a:xfrm>
            <a:off x="838200" y="681037"/>
            <a:ext cx="10515600" cy="1009651"/>
          </a:xfrm>
        </p:spPr>
        <p:txBody>
          <a:bodyPr>
            <a:normAutofit/>
          </a:bodyPr>
          <a:lstStyle>
            <a:lvl1pPr>
              <a:defRPr sz="4000" b="1">
                <a:latin typeface="+mj-ea"/>
                <a:ea typeface="+mj-ea"/>
              </a:defRPr>
            </a:lvl1pPr>
          </a:lstStyle>
          <a:p>
            <a:r>
              <a:rPr lang="zh-CN" altLang="en-US"/>
              <a:t>单击此处编辑母版标题样式</a:t>
            </a:r>
          </a:p>
        </p:txBody>
      </p:sp>
      <p:sp>
        <p:nvSpPr>
          <p:cNvPr id="3" name="竖排文字占位符 2">
            <a:extLst>
              <a:ext uri="{FF2B5EF4-FFF2-40B4-BE49-F238E27FC236}">
                <a16:creationId xmlns:a16="http://schemas.microsoft.com/office/drawing/2014/main" id="{D7255F31-F9D5-5AF3-FDD0-3AF55CCC166A}"/>
              </a:ext>
            </a:extLst>
          </p:cNvPr>
          <p:cNvSpPr>
            <a:spLocks noGrp="1"/>
          </p:cNvSpPr>
          <p:nvPr>
            <p:ph type="body" orient="vert" idx="1"/>
          </p:nvPr>
        </p:nvSpPr>
        <p:spPr/>
        <p:txBody>
          <a:bodyPr vert="horz"/>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56710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9BC46F77-E0BE-4DFF-ADA5-CB08BF28E0A7}" type="datetimeFigureOut">
              <a:rPr lang="en-GB" smtClean="0"/>
              <a:t>31/05/2023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D67CD3-7148-4CD4-ADE0-59E13CF46F9C}" type="slidenum">
              <a:rPr lang="en-GB" smtClean="0"/>
              <a:t>‹#›</a:t>
            </a:fld>
            <a:endParaRPr lang="en-GB"/>
          </a:p>
        </p:txBody>
      </p:sp>
    </p:spTree>
    <p:extLst>
      <p:ext uri="{BB962C8B-B14F-4D97-AF65-F5344CB8AC3E}">
        <p14:creationId xmlns:p14="http://schemas.microsoft.com/office/powerpoint/2010/main" val="128916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EE1A337-5067-7CB1-B438-8A65CFA32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00AD78-F9AC-599C-60E6-12B36A29E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17A93E-272B-09D5-875F-5F8621199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12FF8-40D9-49D1-B5FA-AD3EDA16B934}" type="datetimeFigureOut">
              <a:rPr lang="zh-CN" altLang="en-US" smtClean="0"/>
              <a:t>2023/5/31</a:t>
            </a:fld>
            <a:endParaRPr lang="zh-CN" altLang="en-US"/>
          </a:p>
        </p:txBody>
      </p:sp>
      <p:sp>
        <p:nvSpPr>
          <p:cNvPr id="5" name="页脚占位符 4">
            <a:extLst>
              <a:ext uri="{FF2B5EF4-FFF2-40B4-BE49-F238E27FC236}">
                <a16:creationId xmlns:a16="http://schemas.microsoft.com/office/drawing/2014/main" id="{F166A32C-130D-16DD-0859-39C68CBED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682A22-FD3F-7D3C-086B-D8EDE0099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93613-88FE-49A0-A451-1CFBFB5F0FBF}" type="slidenum">
              <a:rPr lang="zh-CN" altLang="en-US" smtClean="0"/>
              <a:t>‹#›</a:t>
            </a:fld>
            <a:endParaRPr lang="zh-CN" altLang="en-US"/>
          </a:p>
        </p:txBody>
      </p:sp>
      <p:pic>
        <p:nvPicPr>
          <p:cNvPr id="10" name="图片 9">
            <a:extLst>
              <a:ext uri="{FF2B5EF4-FFF2-40B4-BE49-F238E27FC236}">
                <a16:creationId xmlns:a16="http://schemas.microsoft.com/office/drawing/2014/main" id="{9305D367-2ABE-E9D8-856D-C1BD2AA73BF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9D68B3E-E434-B805-B164-BDE507E9843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46587" y="6481237"/>
            <a:ext cx="2572069" cy="326296"/>
          </a:xfrm>
          <a:prstGeom prst="rect">
            <a:avLst/>
          </a:prstGeom>
        </p:spPr>
      </p:pic>
      <p:pic>
        <p:nvPicPr>
          <p:cNvPr id="9" name="图片 8">
            <a:extLst>
              <a:ext uri="{FF2B5EF4-FFF2-40B4-BE49-F238E27FC236}">
                <a16:creationId xmlns:a16="http://schemas.microsoft.com/office/drawing/2014/main" id="{5AA37181-A3F2-0A5C-E7B5-1B979F24C0EE}"/>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28115" y="105238"/>
            <a:ext cx="1813833" cy="403074"/>
          </a:xfrm>
          <a:prstGeom prst="rect">
            <a:avLst/>
          </a:prstGeom>
        </p:spPr>
      </p:pic>
      <p:pic>
        <p:nvPicPr>
          <p:cNvPr id="11" name="图片 10">
            <a:extLst>
              <a:ext uri="{FF2B5EF4-FFF2-40B4-BE49-F238E27FC236}">
                <a16:creationId xmlns:a16="http://schemas.microsoft.com/office/drawing/2014/main" id="{D43FBEF2-24F2-D440-C781-150526D6FEC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402"/>
            <a:ext cx="12192717" cy="6857597"/>
          </a:xfrm>
          <a:prstGeom prst="rect">
            <a:avLst/>
          </a:prstGeom>
        </p:spPr>
      </p:pic>
      <p:pic>
        <p:nvPicPr>
          <p:cNvPr id="12" name="图片 10">
            <a:extLst>
              <a:ext uri="{FF2B5EF4-FFF2-40B4-BE49-F238E27FC236}">
                <a16:creationId xmlns:a16="http://schemas.microsoft.com/office/drawing/2014/main" id="{9E585F36-B81A-EEF2-6362-C6E2444E0ACB}"/>
              </a:ext>
            </a:extLst>
          </p:cNvPr>
          <p:cNvPicPr>
            <a:picLocks noChangeAspect="1" noChangeArrowheads="1"/>
          </p:cNvPicPr>
          <p:nvPr userDrawn="1"/>
        </p:nvPicPr>
        <p:blipFill>
          <a:blip r:embed="rId13" cstate="print"/>
          <a:srcRect/>
          <a:stretch>
            <a:fillRect/>
          </a:stretch>
        </p:blipFill>
        <p:spPr bwMode="auto">
          <a:xfrm>
            <a:off x="3270469" y="292840"/>
            <a:ext cx="285249" cy="359816"/>
          </a:xfrm>
          <a:prstGeom prst="rect">
            <a:avLst/>
          </a:prstGeom>
          <a:noFill/>
          <a:ln w="9525">
            <a:noFill/>
            <a:miter lim="800000"/>
            <a:headEnd/>
            <a:tailEnd/>
          </a:ln>
        </p:spPr>
      </p:pic>
    </p:spTree>
    <p:extLst>
      <p:ext uri="{BB962C8B-B14F-4D97-AF65-F5344CB8AC3E}">
        <p14:creationId xmlns:p14="http://schemas.microsoft.com/office/powerpoint/2010/main" val="2829500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BD8F4B-C742-8E92-AB59-579CBF015D85}"/>
              </a:ext>
            </a:extLst>
          </p:cNvPr>
          <p:cNvSpPr>
            <a:spLocks noGrp="1"/>
          </p:cNvSpPr>
          <p:nvPr>
            <p:ph type="ctrTitle"/>
          </p:nvPr>
        </p:nvSpPr>
        <p:spPr>
          <a:xfrm>
            <a:off x="0" y="2024101"/>
            <a:ext cx="12192000" cy="1381125"/>
          </a:xfrm>
        </p:spPr>
        <p:txBody>
          <a:bodyPr>
            <a:noAutofit/>
          </a:bodyPr>
          <a:lstStyle/>
          <a:p>
            <a:pPr algn="ctr">
              <a:lnSpc>
                <a:spcPct val="150000"/>
              </a:lnSpc>
            </a:pPr>
            <a:r>
              <a:rPr lang="zh-CN" altLang="en-US" sz="4800" dirty="0"/>
              <a:t>中国毛发健康规范化诊疗中心</a:t>
            </a:r>
            <a:br>
              <a:rPr lang="en-US" altLang="zh-CN" sz="4800" dirty="0"/>
            </a:br>
            <a:r>
              <a:rPr lang="zh-CN" altLang="en-US" sz="4800" dirty="0"/>
              <a:t>项目介绍</a:t>
            </a:r>
          </a:p>
        </p:txBody>
      </p:sp>
    </p:spTree>
    <p:extLst>
      <p:ext uri="{BB962C8B-B14F-4D97-AF65-F5344CB8AC3E}">
        <p14:creationId xmlns:p14="http://schemas.microsoft.com/office/powerpoint/2010/main" val="399235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折角形 8">
            <a:extLst>
              <a:ext uri="{FF2B5EF4-FFF2-40B4-BE49-F238E27FC236}">
                <a16:creationId xmlns:a16="http://schemas.microsoft.com/office/drawing/2014/main" id="{97D68B45-6CF0-CE91-BF50-315E650A736B}"/>
              </a:ext>
            </a:extLst>
          </p:cNvPr>
          <p:cNvSpPr/>
          <p:nvPr/>
        </p:nvSpPr>
        <p:spPr>
          <a:xfrm>
            <a:off x="2242236" y="1731981"/>
            <a:ext cx="7842325" cy="4370704"/>
          </a:xfrm>
          <a:prstGeom prst="foldedCorner">
            <a:avLst>
              <a:gd name="adj" fmla="val 58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5" name="Title 1">
            <a:extLst>
              <a:ext uri="{FF2B5EF4-FFF2-40B4-BE49-F238E27FC236}">
                <a16:creationId xmlns:a16="http://schemas.microsoft.com/office/drawing/2014/main" id="{1FB808A6-13B4-B31C-EC38-D7AF3AD532DD}"/>
              </a:ext>
            </a:extLst>
          </p:cNvPr>
          <p:cNvSpPr txBox="1"/>
          <p:nvPr/>
        </p:nvSpPr>
        <p:spPr bwMode="gray">
          <a:xfrm>
            <a:off x="1482343" y="755315"/>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中心认证要求</a:t>
            </a:r>
            <a:r>
              <a:rPr lang="zh-CN" altLang="en-US" u="sng" dirty="0">
                <a:solidFill>
                  <a:srgbClr val="A9232D"/>
                </a:solidFill>
              </a:rPr>
              <a:t>（试用版）</a:t>
            </a:r>
            <a:endParaRPr lang="en-US" altLang="zh-CN" u="sng" dirty="0">
              <a:solidFill>
                <a:srgbClr val="A9232D"/>
              </a:solidFill>
            </a:endParaRPr>
          </a:p>
        </p:txBody>
      </p:sp>
      <p:sp>
        <p:nvSpPr>
          <p:cNvPr id="6" name="矩形 5">
            <a:extLst>
              <a:ext uri="{FF2B5EF4-FFF2-40B4-BE49-F238E27FC236}">
                <a16:creationId xmlns:a16="http://schemas.microsoft.com/office/drawing/2014/main" id="{D91FBC57-78FF-9B3B-5393-7CDB6EF707F7}"/>
              </a:ext>
            </a:extLst>
          </p:cNvPr>
          <p:cNvSpPr/>
          <p:nvPr/>
        </p:nvSpPr>
        <p:spPr>
          <a:xfrm>
            <a:off x="4619911" y="1361745"/>
            <a:ext cx="2871814" cy="370236"/>
          </a:xfrm>
          <a:prstGeom prst="rect">
            <a:avLst/>
          </a:prstGeom>
          <a:solidFill>
            <a:srgbClr val="A9232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lt1"/>
                </a:solidFill>
                <a:latin typeface="微软雅黑" panose="020B0503020204020204" pitchFamily="34" charset="-122"/>
                <a:ea typeface="微软雅黑" panose="020B0503020204020204" pitchFamily="34" charset="-122"/>
              </a:rPr>
              <a:t>认证考核条件</a:t>
            </a:r>
            <a:endParaRPr lang="en-US" b="1" dirty="0">
              <a:solidFill>
                <a:schemeClr val="lt1"/>
              </a:solidFill>
              <a:latin typeface="微软雅黑" panose="020B0503020204020204" pitchFamily="34" charset="-122"/>
              <a:ea typeface="微软雅黑" panose="020B0503020204020204" pitchFamily="34" charset="-122"/>
            </a:endParaRPr>
          </a:p>
        </p:txBody>
      </p:sp>
      <p:sp>
        <p:nvSpPr>
          <p:cNvPr id="7" name="圆角矩形 7">
            <a:extLst>
              <a:ext uri="{FF2B5EF4-FFF2-40B4-BE49-F238E27FC236}">
                <a16:creationId xmlns:a16="http://schemas.microsoft.com/office/drawing/2014/main" id="{0EECCA1B-2A2E-E89A-3EA0-19B067E4D02F}"/>
              </a:ext>
            </a:extLst>
          </p:cNvPr>
          <p:cNvSpPr/>
          <p:nvPr/>
        </p:nvSpPr>
        <p:spPr>
          <a:xfrm>
            <a:off x="3206188" y="2089173"/>
            <a:ext cx="2160000" cy="319408"/>
          </a:xfrm>
          <a:prstGeom prst="roundRect">
            <a:avLst/>
          </a:prstGeom>
          <a:solidFill>
            <a:srgbClr val="A9232D"/>
          </a:solidFill>
          <a:ln w="57150">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zh-CN" altLang="en-US" sz="16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中心建设考核</a:t>
            </a:r>
          </a:p>
        </p:txBody>
      </p:sp>
      <p:sp>
        <p:nvSpPr>
          <p:cNvPr id="8" name="圆角矩形 8">
            <a:extLst>
              <a:ext uri="{FF2B5EF4-FFF2-40B4-BE49-F238E27FC236}">
                <a16:creationId xmlns:a16="http://schemas.microsoft.com/office/drawing/2014/main" id="{54CCC46B-461B-0A1C-2776-0DBF2D3B8CC8}"/>
              </a:ext>
            </a:extLst>
          </p:cNvPr>
          <p:cNvSpPr/>
          <p:nvPr/>
        </p:nvSpPr>
        <p:spPr>
          <a:xfrm>
            <a:off x="6827041" y="2089173"/>
            <a:ext cx="2160000" cy="319408"/>
          </a:xfrm>
          <a:prstGeom prst="roundRect">
            <a:avLst/>
          </a:prstGeom>
          <a:solidFill>
            <a:srgbClr val="A9232D"/>
          </a:solidFill>
          <a:ln w="57150">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zh-CN" altLang="en-US" sz="16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诊疗能力考核</a:t>
            </a:r>
          </a:p>
        </p:txBody>
      </p:sp>
      <p:sp>
        <p:nvSpPr>
          <p:cNvPr id="9" name="圆角矩形 11">
            <a:extLst>
              <a:ext uri="{FF2B5EF4-FFF2-40B4-BE49-F238E27FC236}">
                <a16:creationId xmlns:a16="http://schemas.microsoft.com/office/drawing/2014/main" id="{CD0E7984-87CC-1373-800F-ED9D21A2EED0}"/>
              </a:ext>
            </a:extLst>
          </p:cNvPr>
          <p:cNvSpPr/>
          <p:nvPr/>
        </p:nvSpPr>
        <p:spPr>
          <a:xfrm>
            <a:off x="2683295" y="2682928"/>
            <a:ext cx="3221011" cy="244309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基本条件与资质</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毛发规范化治疗与管理</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培训与教育</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0" name="圆角矩形 15">
            <a:extLst>
              <a:ext uri="{FF2B5EF4-FFF2-40B4-BE49-F238E27FC236}">
                <a16:creationId xmlns:a16="http://schemas.microsoft.com/office/drawing/2014/main" id="{F63D33A0-7816-6281-B3D3-E8330822F3B2}"/>
              </a:ext>
            </a:extLst>
          </p:cNvPr>
          <p:cNvSpPr/>
          <p:nvPr/>
        </p:nvSpPr>
        <p:spPr>
          <a:xfrm>
            <a:off x="6304148" y="2682928"/>
            <a:ext cx="3221011" cy="244309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系统治疗患者录入</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诊疗结局考核</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不良反应记录</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患者随访率</a:t>
            </a:r>
            <a:endParaRPr lang="en-US" altLang="zh-CN"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zh-CN" altLang="en-US" dirty="0">
                <a:solidFill>
                  <a:schemeClr val="tx1"/>
                </a:solidFill>
                <a:latin typeface="微软雅黑" panose="020B0503020204020204" pitchFamily="34" charset="-122"/>
                <a:ea typeface="微软雅黑" panose="020B0503020204020204" pitchFamily="34" charset="-122"/>
              </a:rPr>
              <a:t>生活质量评估率</a:t>
            </a:r>
            <a:endParaRPr lang="en-US" dirty="0">
              <a:solidFill>
                <a:schemeClr val="tx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C7AF7EA0-C9DA-FD80-588E-F75CFD154D58}"/>
              </a:ext>
            </a:extLst>
          </p:cNvPr>
          <p:cNvSpPr txBox="1"/>
          <p:nvPr/>
        </p:nvSpPr>
        <p:spPr>
          <a:xfrm>
            <a:off x="2484820" y="5333306"/>
            <a:ext cx="3678578" cy="584775"/>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满分</a:t>
            </a:r>
            <a:r>
              <a:rPr lang="en-US" altLang="zh-CN" sz="1600" dirty="0">
                <a:latin typeface="微软雅黑" panose="020B0503020204020204" pitchFamily="34" charset="-122"/>
                <a:ea typeface="微软雅黑" panose="020B0503020204020204" pitchFamily="34" charset="-122"/>
              </a:rPr>
              <a:t>600</a:t>
            </a:r>
            <a:r>
              <a:rPr lang="zh-CN" altLang="en-US" sz="1600" dirty="0">
                <a:latin typeface="微软雅黑" panose="020B0503020204020204" pitchFamily="34" charset="-122"/>
                <a:ea typeface="微软雅黑" panose="020B0503020204020204" pitchFamily="34" charset="-122"/>
              </a:rPr>
              <a:t>分，</a:t>
            </a:r>
            <a:r>
              <a:rPr lang="en-US" altLang="zh-CN" sz="1600" dirty="0">
                <a:latin typeface="微软雅黑" panose="020B0503020204020204" pitchFamily="34" charset="-122"/>
                <a:ea typeface="微软雅黑" panose="020B0503020204020204" pitchFamily="34" charset="-122"/>
              </a:rPr>
              <a:t>450</a:t>
            </a:r>
            <a:r>
              <a:rPr lang="zh-CN" altLang="en-US" sz="1600" dirty="0">
                <a:latin typeface="微软雅黑" panose="020B0503020204020204" pitchFamily="34" charset="-122"/>
                <a:ea typeface="微软雅黑" panose="020B0503020204020204" pitchFamily="34" charset="-122"/>
              </a:rPr>
              <a:t>分以上且所有必须项合格，认定为合格</a:t>
            </a:r>
            <a:endParaRPr lang="en-US" sz="1600"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ADCC60AC-5224-A735-A516-AFFF790BA7A9}"/>
              </a:ext>
            </a:extLst>
          </p:cNvPr>
          <p:cNvSpPr/>
          <p:nvPr/>
        </p:nvSpPr>
        <p:spPr>
          <a:xfrm>
            <a:off x="6304148" y="5333306"/>
            <a:ext cx="3610230" cy="584775"/>
          </a:xfrm>
          <a:prstGeom prst="rect">
            <a:avLst/>
          </a:prstGeom>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满分</a:t>
            </a:r>
            <a:r>
              <a:rPr lang="en-US" altLang="zh-CN" sz="1600" dirty="0">
                <a:latin typeface="微软雅黑" panose="020B0503020204020204" pitchFamily="34" charset="-122"/>
                <a:ea typeface="微软雅黑" panose="020B0503020204020204" pitchFamily="34" charset="-122"/>
              </a:rPr>
              <a:t>600</a:t>
            </a:r>
            <a:r>
              <a:rPr lang="zh-CN" altLang="en-US" sz="1600" dirty="0">
                <a:latin typeface="微软雅黑" panose="020B0503020204020204" pitchFamily="34" charset="-122"/>
                <a:ea typeface="微软雅黑" panose="020B0503020204020204" pitchFamily="34" charset="-122"/>
              </a:rPr>
              <a:t>分，</a:t>
            </a:r>
            <a:r>
              <a:rPr lang="en-US" altLang="zh-CN" sz="1600" dirty="0">
                <a:latin typeface="微软雅黑" panose="020B0503020204020204" pitchFamily="34" charset="-122"/>
                <a:ea typeface="微软雅黑" panose="020B0503020204020204" pitchFamily="34" charset="-122"/>
              </a:rPr>
              <a:t>400-500</a:t>
            </a:r>
            <a:r>
              <a:rPr lang="zh-CN" altLang="en-US" sz="1600" dirty="0">
                <a:latin typeface="微软雅黑" panose="020B0503020204020204" pitchFamily="34" charset="-122"/>
                <a:ea typeface="微软雅黑" panose="020B0503020204020204" pitchFamily="34" charset="-122"/>
              </a:rPr>
              <a:t>分为普通（</a:t>
            </a:r>
            <a:r>
              <a:rPr lang="en-US" altLang="zh-CN" sz="1600" dirty="0">
                <a:latin typeface="微软雅黑" panose="020B0503020204020204" pitchFamily="34" charset="-122"/>
                <a:ea typeface="微软雅黑" panose="020B0503020204020204" pitchFamily="34" charset="-122"/>
              </a:rPr>
              <a:t>M</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500</a:t>
            </a:r>
            <a:r>
              <a:rPr lang="zh-CN" altLang="en-US" sz="1600" dirty="0">
                <a:latin typeface="微软雅黑" panose="020B0503020204020204" pitchFamily="34" charset="-122"/>
                <a:ea typeface="微软雅黑" panose="020B0503020204020204" pitchFamily="34" charset="-122"/>
              </a:rPr>
              <a:t>分（含）以上为优秀（</a:t>
            </a:r>
            <a:r>
              <a:rPr lang="en-US" altLang="zh-CN" sz="1600" dirty="0">
                <a:latin typeface="微软雅黑" panose="020B0503020204020204" pitchFamily="34" charset="-122"/>
                <a:ea typeface="微软雅黑" panose="020B0503020204020204" pitchFamily="34" charset="-122"/>
              </a:rPr>
              <a:t>H</a:t>
            </a:r>
            <a:r>
              <a:rPr lang="zh-CN" altLang="en-US" sz="16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491791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C0C4-BE44-F647-882D-BCE779E0591C}"/>
              </a:ext>
            </a:extLst>
          </p:cNvPr>
          <p:cNvSpPr>
            <a:spLocks noGrp="1"/>
          </p:cNvSpPr>
          <p:nvPr>
            <p:ph type="title"/>
          </p:nvPr>
        </p:nvSpPr>
        <p:spPr/>
        <p:txBody>
          <a:bodyPr/>
          <a:lstStyle/>
          <a:p>
            <a:r>
              <a:rPr lang="zh-CN" altLang="en-US" sz="2400" dirty="0">
                <a:solidFill>
                  <a:schemeClr val="bg1"/>
                </a:solidFill>
                <a:latin typeface="Calibri" panose="020F0502020204030204" pitchFamily="34" charset="0"/>
                <a:cs typeface="Calibri" panose="020F0502020204030204" pitchFamily="34" charset="0"/>
              </a:rPr>
              <a:t>诊疗中心建设考核三大核心要素</a:t>
            </a:r>
            <a:endParaRPr lang="en-US" sz="24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2D6369A1-C5C1-5D01-EA60-D646C5D41BB8}"/>
              </a:ext>
            </a:extLst>
          </p:cNvPr>
          <p:cNvSpPr/>
          <p:nvPr/>
        </p:nvSpPr>
        <p:spPr>
          <a:xfrm>
            <a:off x="828676" y="1903976"/>
            <a:ext cx="3200400" cy="36300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Pentagon 33">
            <a:extLst>
              <a:ext uri="{FF2B5EF4-FFF2-40B4-BE49-F238E27FC236}">
                <a16:creationId xmlns:a16="http://schemas.microsoft.com/office/drawing/2014/main" id="{E60324B1-5BC7-18F3-ECEA-ECB52850FA53}"/>
              </a:ext>
            </a:extLst>
          </p:cNvPr>
          <p:cNvSpPr/>
          <p:nvPr/>
        </p:nvSpPr>
        <p:spPr>
          <a:xfrm rot="5400000">
            <a:off x="894324" y="1956363"/>
            <a:ext cx="563000" cy="45822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A1543-513D-27E1-1DBC-E3B0242BD8CE}"/>
              </a:ext>
            </a:extLst>
          </p:cNvPr>
          <p:cNvSpPr/>
          <p:nvPr/>
        </p:nvSpPr>
        <p:spPr>
          <a:xfrm>
            <a:off x="4413458" y="1903975"/>
            <a:ext cx="3200400" cy="36300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BC15B578-1E62-7DE8-36E7-69D01F4C03A2}"/>
              </a:ext>
            </a:extLst>
          </p:cNvPr>
          <p:cNvSpPr/>
          <p:nvPr/>
        </p:nvSpPr>
        <p:spPr>
          <a:xfrm rot="5400000">
            <a:off x="4479106" y="1956363"/>
            <a:ext cx="563000" cy="45822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0D61295-6CC0-E4BC-3C8A-EF80F703882D}"/>
              </a:ext>
            </a:extLst>
          </p:cNvPr>
          <p:cNvSpPr/>
          <p:nvPr/>
        </p:nvSpPr>
        <p:spPr>
          <a:xfrm>
            <a:off x="7985685" y="1903974"/>
            <a:ext cx="3743081" cy="36300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4EF618CB-6996-7E7A-CB44-E14540F6E3C6}"/>
              </a:ext>
            </a:extLst>
          </p:cNvPr>
          <p:cNvSpPr/>
          <p:nvPr/>
        </p:nvSpPr>
        <p:spPr>
          <a:xfrm rot="5400000">
            <a:off x="8051335" y="1956362"/>
            <a:ext cx="563000" cy="45822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A840CA9-800D-ACDA-DC02-C163D28925EE}"/>
              </a:ext>
            </a:extLst>
          </p:cNvPr>
          <p:cNvSpPr txBox="1"/>
          <p:nvPr/>
        </p:nvSpPr>
        <p:spPr>
          <a:xfrm>
            <a:off x="828676" y="2466975"/>
            <a:ext cx="2823807" cy="338554"/>
          </a:xfrm>
          <a:prstGeom prst="rect">
            <a:avLst/>
          </a:prstGeom>
          <a:noFill/>
        </p:spPr>
        <p:txBody>
          <a:bodyPr wrap="square">
            <a:spAutoFit/>
          </a:bodyPr>
          <a:lstStyle/>
          <a:p>
            <a:r>
              <a:rPr lang="zh-CN" altLang="en-US" sz="1600" b="1" dirty="0">
                <a:latin typeface="Microsoft YaHei" panose="020B0503020204020204" pitchFamily="34" charset="-122"/>
                <a:ea typeface="Microsoft YaHei" panose="020B0503020204020204" pitchFamily="34" charset="-122"/>
              </a:rPr>
              <a:t>基本条件与资质（</a:t>
            </a:r>
            <a:r>
              <a:rPr lang="en-US" altLang="zh-CN" sz="1600" b="1" dirty="0">
                <a:latin typeface="Microsoft YaHei" panose="020B0503020204020204" pitchFamily="34" charset="-122"/>
                <a:ea typeface="Microsoft YaHei" panose="020B0503020204020204" pitchFamily="34" charset="-122"/>
              </a:rPr>
              <a:t>400</a:t>
            </a:r>
            <a:r>
              <a:rPr lang="zh-CN" altLang="en-US" sz="1600" b="1" dirty="0">
                <a:latin typeface="Microsoft YaHei" panose="020B0503020204020204" pitchFamily="34" charset="-122"/>
                <a:ea typeface="Microsoft YaHei" panose="020B0503020204020204" pitchFamily="34" charset="-122"/>
              </a:rPr>
              <a:t>分）</a:t>
            </a:r>
          </a:p>
        </p:txBody>
      </p:sp>
      <p:sp>
        <p:nvSpPr>
          <p:cNvPr id="41" name="Text Box 23">
            <a:extLst>
              <a:ext uri="{FF2B5EF4-FFF2-40B4-BE49-F238E27FC236}">
                <a16:creationId xmlns:a16="http://schemas.microsoft.com/office/drawing/2014/main" id="{50DF659E-D7DA-6B22-5B43-0B9A4A44E782}"/>
              </a:ext>
            </a:extLst>
          </p:cNvPr>
          <p:cNvSpPr txBox="1">
            <a:spLocks noChangeArrowheads="1"/>
          </p:cNvSpPr>
          <p:nvPr/>
        </p:nvSpPr>
        <p:spPr bwMode="auto">
          <a:xfrm>
            <a:off x="4400904" y="2458287"/>
            <a:ext cx="20665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600" b="1" dirty="0">
                <a:solidFill>
                  <a:schemeClr val="tx1"/>
                </a:solidFill>
                <a:latin typeface="Microsoft YaHei" panose="020B0503020204020204" pitchFamily="34" charset="-122"/>
                <a:ea typeface="Microsoft YaHei" panose="020B0503020204020204" pitchFamily="34" charset="-122"/>
              </a:rPr>
              <a:t>培训与教育（</a:t>
            </a:r>
            <a:r>
              <a:rPr lang="en-US" altLang="zh-CN" sz="1600" b="1" dirty="0">
                <a:solidFill>
                  <a:schemeClr val="tx1"/>
                </a:solidFill>
                <a:latin typeface="Microsoft YaHei" panose="020B0503020204020204" pitchFamily="34" charset="-122"/>
                <a:ea typeface="Microsoft YaHei" panose="020B0503020204020204" pitchFamily="34" charset="-122"/>
              </a:rPr>
              <a:t>50</a:t>
            </a:r>
            <a:r>
              <a:rPr lang="zh-CN" altLang="en-US" sz="1600" b="1" dirty="0">
                <a:solidFill>
                  <a:schemeClr val="tx1"/>
                </a:solidFill>
                <a:latin typeface="Microsoft YaHei" panose="020B0503020204020204" pitchFamily="34" charset="-122"/>
                <a:ea typeface="Microsoft YaHei" panose="020B0503020204020204" pitchFamily="34" charset="-122"/>
              </a:rPr>
              <a:t>分）</a:t>
            </a:r>
          </a:p>
        </p:txBody>
      </p:sp>
      <p:sp>
        <p:nvSpPr>
          <p:cNvPr id="42" name="Text Box 26">
            <a:extLst>
              <a:ext uri="{FF2B5EF4-FFF2-40B4-BE49-F238E27FC236}">
                <a16:creationId xmlns:a16="http://schemas.microsoft.com/office/drawing/2014/main" id="{67DDF83D-00BF-3C85-4CD9-785A6F6D98F0}"/>
              </a:ext>
            </a:extLst>
          </p:cNvPr>
          <p:cNvSpPr txBox="1">
            <a:spLocks noChangeArrowheads="1"/>
          </p:cNvSpPr>
          <p:nvPr/>
        </p:nvSpPr>
        <p:spPr bwMode="auto">
          <a:xfrm>
            <a:off x="8039643" y="2458287"/>
            <a:ext cx="36891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eaLnBrk="1" hangingPunct="1"/>
            <a:r>
              <a:rPr lang="zh-CN" altLang="en-US" sz="1600" b="1" dirty="0">
                <a:solidFill>
                  <a:schemeClr val="tx1"/>
                </a:solidFill>
                <a:latin typeface="Microsoft YaHei" panose="020B0503020204020204" pitchFamily="34" charset="-122"/>
                <a:ea typeface="Microsoft YaHei" panose="020B0503020204020204" pitchFamily="34" charset="-122"/>
              </a:rPr>
              <a:t>毛发健康规范化治疗与管理（</a:t>
            </a:r>
            <a:r>
              <a:rPr lang="en-US" altLang="zh-CN" sz="1600" b="1" dirty="0">
                <a:solidFill>
                  <a:schemeClr val="tx1"/>
                </a:solidFill>
                <a:latin typeface="Microsoft YaHei" panose="020B0503020204020204" pitchFamily="34" charset="-122"/>
                <a:ea typeface="Microsoft YaHei" panose="020B0503020204020204" pitchFamily="34" charset="-122"/>
              </a:rPr>
              <a:t>150</a:t>
            </a:r>
            <a:r>
              <a:rPr lang="zh-CN" altLang="en-US" sz="1600" b="1" dirty="0">
                <a:solidFill>
                  <a:schemeClr val="tx1"/>
                </a:solidFill>
                <a:latin typeface="Microsoft YaHei" panose="020B0503020204020204" pitchFamily="34" charset="-122"/>
                <a:ea typeface="Microsoft YaHei" panose="020B0503020204020204" pitchFamily="34" charset="-122"/>
              </a:rPr>
              <a:t>分）</a:t>
            </a:r>
          </a:p>
        </p:txBody>
      </p:sp>
      <p:sp>
        <p:nvSpPr>
          <p:cNvPr id="44" name="TextBox 43">
            <a:extLst>
              <a:ext uri="{FF2B5EF4-FFF2-40B4-BE49-F238E27FC236}">
                <a16:creationId xmlns:a16="http://schemas.microsoft.com/office/drawing/2014/main" id="{D2122477-47F5-DF4E-F663-0C7A123B448C}"/>
              </a:ext>
            </a:extLst>
          </p:cNvPr>
          <p:cNvSpPr txBox="1"/>
          <p:nvPr/>
        </p:nvSpPr>
        <p:spPr>
          <a:xfrm>
            <a:off x="828675" y="2984164"/>
            <a:ext cx="3212955" cy="1815882"/>
          </a:xfrm>
          <a:prstGeom prst="rect">
            <a:avLst/>
          </a:prstGeom>
          <a:noFill/>
        </p:spPr>
        <p:txBody>
          <a:bodyPr wrap="square">
            <a:spAutoFit/>
          </a:bodyPr>
          <a:lstStyle/>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毛发健康规范化诊疗管理团队（</a:t>
            </a:r>
            <a:r>
              <a:rPr lang="en-US" altLang="zh-CN" sz="1600" dirty="0">
                <a:latin typeface="Microsoft YaHei" panose="020B0503020204020204" pitchFamily="34" charset="-122"/>
                <a:ea typeface="Microsoft YaHei" panose="020B0503020204020204" pitchFamily="34" charset="-122"/>
              </a:rPr>
              <a:t>40</a:t>
            </a:r>
            <a:r>
              <a:rPr lang="zh-CN" altLang="en-US" sz="1600" dirty="0">
                <a:latin typeface="Microsoft YaHei" panose="020B0503020204020204" pitchFamily="34" charset="-122"/>
                <a:ea typeface="Microsoft YaHei" panose="020B0503020204020204" pitchFamily="34" charset="-122"/>
              </a:rPr>
              <a:t>分）</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医院对毛发健康规范化诊疗中心的支持（</a:t>
            </a:r>
            <a:r>
              <a:rPr lang="en-US" altLang="zh-CN" sz="1600" dirty="0">
                <a:latin typeface="Microsoft YaHei" panose="020B0503020204020204" pitchFamily="34" charset="-122"/>
                <a:ea typeface="Microsoft YaHei" panose="020B0503020204020204" pitchFamily="34" charset="-122"/>
              </a:rPr>
              <a:t>40</a:t>
            </a:r>
            <a:r>
              <a:rPr lang="zh-CN" altLang="en-US" sz="1600" dirty="0">
                <a:latin typeface="Microsoft YaHei" panose="020B0503020204020204" pitchFamily="34" charset="-122"/>
                <a:ea typeface="Microsoft YaHei" panose="020B0503020204020204" pitchFamily="34" charset="-122"/>
              </a:rPr>
              <a:t>分）</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毛发专病门诊（</a:t>
            </a:r>
            <a:r>
              <a:rPr lang="en-US" altLang="zh-CN" sz="1600" dirty="0">
                <a:latin typeface="Microsoft YaHei" panose="020B0503020204020204" pitchFamily="34" charset="-122"/>
                <a:ea typeface="Microsoft YaHei" panose="020B0503020204020204" pitchFamily="34" charset="-122"/>
              </a:rPr>
              <a:t>120</a:t>
            </a:r>
            <a:r>
              <a:rPr lang="zh-CN" altLang="en-US" sz="1600" dirty="0">
                <a:latin typeface="Microsoft YaHei" panose="020B0503020204020204" pitchFamily="34" charset="-122"/>
                <a:ea typeface="Microsoft YaHei" panose="020B0503020204020204" pitchFamily="34" charset="-122"/>
              </a:rPr>
              <a:t>分）</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随访数据的填报与管理（</a:t>
            </a:r>
            <a:r>
              <a:rPr lang="en-US" altLang="zh-CN" sz="1600" dirty="0">
                <a:latin typeface="Microsoft YaHei" panose="020B0503020204020204" pitchFamily="34" charset="-122"/>
                <a:ea typeface="Microsoft YaHei" panose="020B0503020204020204" pitchFamily="34" charset="-122"/>
              </a:rPr>
              <a:t>200</a:t>
            </a:r>
            <a:r>
              <a:rPr lang="zh-CN" altLang="en-US" sz="1600" dirty="0">
                <a:latin typeface="Microsoft YaHei" panose="020B0503020204020204" pitchFamily="34" charset="-122"/>
                <a:ea typeface="Microsoft YaHei" panose="020B0503020204020204" pitchFamily="34" charset="-122"/>
              </a:rPr>
              <a:t>分）</a:t>
            </a:r>
            <a:endParaRPr lang="en-US" sz="1600"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3BF735BE-58F8-21E5-DEEB-146D04D1BA2E}"/>
              </a:ext>
            </a:extLst>
          </p:cNvPr>
          <p:cNvSpPr txBox="1"/>
          <p:nvPr/>
        </p:nvSpPr>
        <p:spPr>
          <a:xfrm>
            <a:off x="4407314" y="2984164"/>
            <a:ext cx="3212955" cy="1544654"/>
          </a:xfrm>
          <a:prstGeom prst="rect">
            <a:avLst/>
          </a:prstGeom>
          <a:noFill/>
        </p:spPr>
        <p:txBody>
          <a:bodyPr wrap="square">
            <a:spAutoFit/>
          </a:bodyPr>
          <a:lstStyle/>
          <a:p>
            <a:pPr marL="285750" indent="-285750" eaLnBrk="1" hangingPunct="1">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医院交流及培训（</a:t>
            </a:r>
            <a:r>
              <a:rPr lang="en-US" altLang="zh-CN" sz="1600" dirty="0">
                <a:latin typeface="Microsoft YaHei" panose="020B0503020204020204" pitchFamily="34" charset="-122"/>
                <a:ea typeface="Microsoft YaHei" panose="020B0503020204020204" pitchFamily="34" charset="-122"/>
              </a:rPr>
              <a:t>20</a:t>
            </a:r>
            <a:r>
              <a:rPr lang="zh-CN" altLang="en-US" sz="1600" dirty="0">
                <a:latin typeface="Microsoft YaHei" panose="020B0503020204020204" pitchFamily="34" charset="-122"/>
                <a:ea typeface="Microsoft YaHei" panose="020B0503020204020204" pitchFamily="34" charset="-122"/>
              </a:rPr>
              <a:t>分）</a:t>
            </a:r>
            <a:endParaRPr lang="en-US" altLang="zh-CN" sz="1600" dirty="0">
              <a:latin typeface="Microsoft YaHei" panose="020B0503020204020204" pitchFamily="34" charset="-122"/>
              <a:ea typeface="Microsoft YaHei" panose="020B0503020204020204" pitchFamily="34" charset="-122"/>
            </a:endParaRPr>
          </a:p>
          <a:p>
            <a:pPr marL="285750" indent="-285750" eaLnBrk="1" hangingPunct="1">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参与国家中心发起的会议活动（</a:t>
            </a:r>
            <a:r>
              <a:rPr lang="en-US" altLang="zh-CN" sz="1600" dirty="0">
                <a:latin typeface="Microsoft YaHei" panose="020B0503020204020204" pitchFamily="34" charset="-122"/>
                <a:ea typeface="Microsoft YaHei" panose="020B0503020204020204" pitchFamily="34" charset="-122"/>
              </a:rPr>
              <a:t>20</a:t>
            </a:r>
            <a:r>
              <a:rPr lang="zh-CN" altLang="en-US" sz="1600" dirty="0">
                <a:latin typeface="Microsoft YaHei" panose="020B0503020204020204" pitchFamily="34" charset="-122"/>
                <a:ea typeface="Microsoft YaHei" panose="020B0503020204020204" pitchFamily="34" charset="-122"/>
              </a:rPr>
              <a:t>分）</a:t>
            </a:r>
          </a:p>
          <a:p>
            <a:pPr marL="285750" indent="-285750" eaLnBrk="1" hangingPunct="1">
              <a:lnSpc>
                <a:spcPct val="120000"/>
              </a:lnSpc>
              <a:buClrTx/>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毛发疾病患者及家属的健康教育（</a:t>
            </a:r>
            <a:r>
              <a:rPr lang="en-US" altLang="zh-CN" sz="1600" dirty="0">
                <a:latin typeface="Microsoft YaHei" panose="020B0503020204020204" pitchFamily="34" charset="-122"/>
                <a:ea typeface="Microsoft YaHei" panose="020B0503020204020204" pitchFamily="34" charset="-122"/>
              </a:rPr>
              <a:t>10</a:t>
            </a:r>
            <a:r>
              <a:rPr lang="zh-CN" altLang="en-US" sz="1600" dirty="0">
                <a:latin typeface="Microsoft YaHei" panose="020B0503020204020204" pitchFamily="34" charset="-122"/>
                <a:ea typeface="Microsoft YaHei" panose="020B0503020204020204" pitchFamily="34" charset="-122"/>
              </a:rPr>
              <a:t>分）</a:t>
            </a:r>
            <a:endParaRPr lang="en-US" altLang="zh-CN" sz="1600" dirty="0">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15018207-2041-3CC7-B6FA-5742B6590FF3}"/>
              </a:ext>
            </a:extLst>
          </p:cNvPr>
          <p:cNvSpPr txBox="1"/>
          <p:nvPr/>
        </p:nvSpPr>
        <p:spPr>
          <a:xfrm>
            <a:off x="7979274" y="2984164"/>
            <a:ext cx="3689124" cy="830997"/>
          </a:xfrm>
          <a:prstGeom prst="rect">
            <a:avLst/>
          </a:prstGeom>
          <a:noFill/>
        </p:spPr>
        <p:txBody>
          <a:bodyPr wrap="square">
            <a:spAutoFit/>
          </a:bodyPr>
          <a:lstStyle/>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毛发健康规范化诊疗内部培训（</a:t>
            </a:r>
            <a:r>
              <a:rPr lang="en-US" altLang="zh-CN" sz="1600" dirty="0">
                <a:latin typeface="Microsoft YaHei" panose="020B0503020204020204" pitchFamily="34" charset="-122"/>
                <a:ea typeface="Microsoft YaHei" panose="020B0503020204020204" pitchFamily="34" charset="-122"/>
              </a:rPr>
              <a:t>50</a:t>
            </a:r>
            <a:r>
              <a:rPr lang="zh-CN" altLang="en-US" sz="1600" dirty="0">
                <a:latin typeface="Microsoft YaHei" panose="020B0503020204020204" pitchFamily="34" charset="-122"/>
                <a:ea typeface="Microsoft YaHei" panose="020B0503020204020204" pitchFamily="34" charset="-122"/>
              </a:rPr>
              <a:t>分）</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毛发健康规范化诊疗考试（</a:t>
            </a:r>
            <a:r>
              <a:rPr lang="en-US" altLang="zh-CN" sz="1600" dirty="0">
                <a:latin typeface="Microsoft YaHei" panose="020B0503020204020204" pitchFamily="34" charset="-122"/>
                <a:ea typeface="Microsoft YaHei" panose="020B0503020204020204" pitchFamily="34" charset="-122"/>
              </a:rPr>
              <a:t>100</a:t>
            </a:r>
            <a:r>
              <a:rPr lang="zh-CN" altLang="en-US" sz="1600" dirty="0">
                <a:latin typeface="Microsoft YaHei" panose="020B0503020204020204" pitchFamily="34" charset="-122"/>
                <a:ea typeface="Microsoft YaHei" panose="020B0503020204020204" pitchFamily="34" charset="-122"/>
              </a:rPr>
              <a:t>分）</a:t>
            </a:r>
            <a:endParaRPr lang="en-US" sz="1600" dirty="0">
              <a:latin typeface="Microsoft YaHei" panose="020B0503020204020204" pitchFamily="34" charset="-122"/>
              <a:ea typeface="Microsoft YaHei" panose="020B0503020204020204" pitchFamily="34" charset="-122"/>
            </a:endParaRPr>
          </a:p>
        </p:txBody>
      </p:sp>
      <p:sp>
        <p:nvSpPr>
          <p:cNvPr id="15" name="Title 1">
            <a:extLst>
              <a:ext uri="{FF2B5EF4-FFF2-40B4-BE49-F238E27FC236}">
                <a16:creationId xmlns:a16="http://schemas.microsoft.com/office/drawing/2014/main" id="{1FB808A6-13B4-B31C-EC38-D7AF3AD532DD}"/>
              </a:ext>
            </a:extLst>
          </p:cNvPr>
          <p:cNvSpPr txBox="1"/>
          <p:nvPr/>
        </p:nvSpPr>
        <p:spPr bwMode="gray">
          <a:xfrm>
            <a:off x="1482343" y="755315"/>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诊疗中心建设考核三大核心要素</a:t>
            </a:r>
            <a:r>
              <a:rPr lang="zh-CN" altLang="en-US" u="sng" dirty="0">
                <a:solidFill>
                  <a:srgbClr val="A9232D"/>
                </a:solidFill>
              </a:rPr>
              <a:t>（试用版）</a:t>
            </a:r>
            <a:endParaRPr lang="en-US" altLang="zh-CN" u="sng" dirty="0">
              <a:solidFill>
                <a:srgbClr val="A9232D"/>
              </a:solidFill>
            </a:endParaRPr>
          </a:p>
        </p:txBody>
      </p:sp>
    </p:spTree>
    <p:extLst>
      <p:ext uri="{BB962C8B-B14F-4D97-AF65-F5344CB8AC3E}">
        <p14:creationId xmlns:p14="http://schemas.microsoft.com/office/powerpoint/2010/main" val="3950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8868-32C1-6961-89F7-49C06656526C}"/>
              </a:ext>
            </a:extLst>
          </p:cNvPr>
          <p:cNvSpPr>
            <a:spLocks noGrp="1"/>
          </p:cNvSpPr>
          <p:nvPr>
            <p:ph type="title"/>
          </p:nvPr>
        </p:nvSpPr>
        <p:spPr/>
        <p:txBody>
          <a:bodyPr>
            <a:noAutofit/>
          </a:bodyPr>
          <a:lstStyle/>
          <a:p>
            <a:r>
              <a:rPr lang="zh-CN" altLang="en-US" sz="2400" dirty="0">
                <a:solidFill>
                  <a:schemeClr val="bg1"/>
                </a:solidFill>
                <a:latin typeface="Calibri" panose="020F0502020204030204" pitchFamily="34" charset="0"/>
                <a:cs typeface="Calibri" panose="020F0502020204030204" pitchFamily="34" charset="0"/>
              </a:rPr>
              <a:t>诊疗中心建设评估标准</a:t>
            </a:r>
            <a:r>
              <a:rPr lang="en-US" altLang="zh-CN" sz="2400" dirty="0">
                <a:solidFill>
                  <a:schemeClr val="bg1"/>
                </a:solidFill>
                <a:latin typeface="Calibri" panose="020F0502020204030204" pitchFamily="34" charset="0"/>
                <a:cs typeface="Calibri" panose="020F0502020204030204" pitchFamily="34" charset="0"/>
              </a:rPr>
              <a:t>——</a:t>
            </a:r>
            <a:r>
              <a:rPr lang="zh-CN" altLang="en-US" sz="2400" dirty="0">
                <a:solidFill>
                  <a:schemeClr val="bg1"/>
                </a:solidFill>
                <a:latin typeface="Calibri" panose="020F0502020204030204" pitchFamily="34" charset="0"/>
                <a:cs typeface="Calibri" panose="020F0502020204030204" pitchFamily="34" charset="0"/>
              </a:rPr>
              <a:t>基本条件与资质 （</a:t>
            </a:r>
            <a:r>
              <a:rPr lang="en-US" altLang="zh-CN" sz="2400" dirty="0">
                <a:solidFill>
                  <a:schemeClr val="bg1"/>
                </a:solidFill>
                <a:latin typeface="Calibri" panose="020F0502020204030204" pitchFamily="34" charset="0"/>
                <a:cs typeface="Calibri" panose="020F0502020204030204" pitchFamily="34" charset="0"/>
              </a:rPr>
              <a:t>1</a:t>
            </a:r>
            <a:r>
              <a:rPr lang="zh-CN" altLang="en-US" sz="2400" dirty="0">
                <a:solidFill>
                  <a:schemeClr val="bg1"/>
                </a:solidFill>
                <a:latin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39453BB6-E8CD-CEB5-BCB8-079027E308D6}"/>
              </a:ext>
            </a:extLst>
          </p:cNvPr>
          <p:cNvGraphicFramePr>
            <a:graphicFrameLocks noGrp="1"/>
          </p:cNvGraphicFramePr>
          <p:nvPr>
            <p:ph idx="1"/>
            <p:extLst>
              <p:ext uri="{D42A27DB-BD31-4B8C-83A1-F6EECF244321}">
                <p14:modId xmlns:p14="http://schemas.microsoft.com/office/powerpoint/2010/main" val="2899002917"/>
              </p:ext>
            </p:extLst>
          </p:nvPr>
        </p:nvGraphicFramePr>
        <p:xfrm>
          <a:off x="425245" y="1941513"/>
          <a:ext cx="10515600" cy="3899217"/>
        </p:xfrm>
        <a:graphic>
          <a:graphicData uri="http://schemas.openxmlformats.org/drawingml/2006/table">
            <a:tbl>
              <a:tblPr firstRow="1" bandRow="1">
                <a:tableStyleId>{073A0DAA-6AF3-43AB-8588-CEC1D06C72B9}</a:tableStyleId>
              </a:tblPr>
              <a:tblGrid>
                <a:gridCol w="2556372">
                  <a:extLst>
                    <a:ext uri="{9D8B030D-6E8A-4147-A177-3AD203B41FA5}">
                      <a16:colId xmlns:a16="http://schemas.microsoft.com/office/drawing/2014/main" val="4000417394"/>
                    </a:ext>
                  </a:extLst>
                </a:gridCol>
                <a:gridCol w="4771733">
                  <a:extLst>
                    <a:ext uri="{9D8B030D-6E8A-4147-A177-3AD203B41FA5}">
                      <a16:colId xmlns:a16="http://schemas.microsoft.com/office/drawing/2014/main" val="1635439976"/>
                    </a:ext>
                  </a:extLst>
                </a:gridCol>
                <a:gridCol w="3187495">
                  <a:extLst>
                    <a:ext uri="{9D8B030D-6E8A-4147-A177-3AD203B41FA5}">
                      <a16:colId xmlns:a16="http://schemas.microsoft.com/office/drawing/2014/main" val="1015471787"/>
                    </a:ext>
                  </a:extLst>
                </a:gridCol>
              </a:tblGrid>
              <a:tr h="312294">
                <a:tc>
                  <a:txBody>
                    <a:bodyPr/>
                    <a:lstStyle/>
                    <a:p>
                      <a:pPr algn="ctr"/>
                      <a:r>
                        <a:rPr lang="zh-CN" altLang="en-US" sz="1400" dirty="0"/>
                        <a:t>条目</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dirty="0"/>
                        <a:t>细则</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dirty="0">
                          <a:latin typeface="Microsoft YaHei" panose="020B0503020204020204" pitchFamily="34" charset="-122"/>
                          <a:ea typeface="Microsoft YaHei" panose="020B0503020204020204" pitchFamily="34" charset="-122"/>
                        </a:rPr>
                        <a:t>评分标准</a:t>
                      </a:r>
                    </a:p>
                  </a:txBody>
                  <a:tcPr anchor="ctr"/>
                </a:tc>
                <a:extLst>
                  <a:ext uri="{0D108BD9-81ED-4DB2-BD59-A6C34878D82A}">
                    <a16:rowId xmlns:a16="http://schemas.microsoft.com/office/drawing/2014/main" val="4259693118"/>
                  </a:ext>
                </a:extLst>
              </a:tr>
              <a:tr h="195184">
                <a:tc rowSpan="4">
                  <a:txBody>
                    <a:bodyPr/>
                    <a:lstStyle/>
                    <a:p>
                      <a:r>
                        <a:rPr lang="zh-CN" altLang="en-US" sz="1400" dirty="0">
                          <a:latin typeface="Microsoft YaHei" panose="020B0503020204020204" pitchFamily="34" charset="-122"/>
                          <a:ea typeface="Microsoft YaHei" panose="020B0503020204020204" pitchFamily="34" charset="-122"/>
                        </a:rPr>
                        <a:t>毛发健康规范化诊疗管理团队</a:t>
                      </a:r>
                      <a:r>
                        <a:rPr kumimoji="1" lang="zh-CN" altLang="en-US" sz="1400" b="0" dirty="0"/>
                        <a:t>（</a:t>
                      </a:r>
                      <a:r>
                        <a:rPr kumimoji="1" lang="en-US" altLang="zh-CN" sz="1400" b="0" dirty="0"/>
                        <a:t>40</a:t>
                      </a:r>
                      <a:r>
                        <a:rPr kumimoji="1" lang="zh-CN" altLang="en-US" sz="1400" b="0" dirty="0"/>
                        <a:t>分）</a:t>
                      </a:r>
                      <a:endParaRPr lang="en-US" altLang="zh-CN"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rPr>
                        <a:t>皮肤科有科室以上行政职务的项目牵头人</a:t>
                      </a:r>
                      <a:r>
                        <a:rPr lang="en-US" altLang="zh-CN" sz="1400" dirty="0">
                          <a:solidFill>
                            <a:schemeClr val="tx1"/>
                          </a:solidFill>
                        </a:rPr>
                        <a:t>【</a:t>
                      </a:r>
                      <a:r>
                        <a:rPr lang="zh-CN" altLang="en-US" sz="1400" dirty="0">
                          <a:solidFill>
                            <a:schemeClr val="tx1"/>
                          </a:solidFill>
                        </a:rPr>
                        <a:t>必备</a:t>
                      </a:r>
                      <a:r>
                        <a:rPr lang="en-US" altLang="zh-CN" sz="1400" dirty="0">
                          <a:solidFill>
                            <a:schemeClr val="tx1"/>
                          </a:solidFill>
                        </a:rPr>
                        <a:t>】</a:t>
                      </a:r>
                      <a:r>
                        <a:rPr lang="zh-CN" altLang="en-US" sz="1400" dirty="0">
                          <a:solidFill>
                            <a:schemeClr val="tx1"/>
                          </a:solidFill>
                        </a:rPr>
                        <a:t>（</a:t>
                      </a:r>
                      <a:r>
                        <a:rPr lang="en-US" altLang="zh-CN" sz="1400" dirty="0">
                          <a:solidFill>
                            <a:schemeClr val="tx1"/>
                          </a:solidFill>
                        </a:rPr>
                        <a:t>10</a:t>
                      </a:r>
                      <a:r>
                        <a:rPr lang="zh-CN" altLang="en-US" sz="14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latin typeface="Microsoft YaHei" panose="020B0503020204020204" pitchFamily="34" charset="-122"/>
                          <a:ea typeface="Microsoft YaHei" panose="020B0503020204020204" pitchFamily="34" charset="-122"/>
                        </a:rPr>
                        <a:t>现场抽查、上传人员资料</a:t>
                      </a:r>
                    </a:p>
                  </a:txBody>
                  <a:tcPr anchor="ctr"/>
                </a:tc>
                <a:extLst>
                  <a:ext uri="{0D108BD9-81ED-4DB2-BD59-A6C34878D82A}">
                    <a16:rowId xmlns:a16="http://schemas.microsoft.com/office/drawing/2014/main" val="3370365133"/>
                  </a:ext>
                </a:extLst>
              </a:tr>
              <a:tr h="195184">
                <a:tc vMerge="1">
                  <a:txBody>
                    <a:bodyPr/>
                    <a:lstStyle/>
                    <a:p>
                      <a:endParaRPr lang="zh-CN" altLang="en-US" sz="1100" dirty="0">
                        <a:solidFill>
                          <a:schemeClr val="tx1"/>
                        </a:solidFill>
                        <a:latin typeface="Microsoft YaHei" panose="020B0503020204020204" pitchFamily="34" charset="-122"/>
                        <a:ea typeface="Microsoft YaHei" panose="020B0503020204020204" pitchFamily="34" charset="-122"/>
                      </a:endParaRPr>
                    </a:p>
                  </a:txBody>
                  <a:tcPr/>
                </a:tc>
                <a:tc>
                  <a:txBody>
                    <a:bodyPr/>
                    <a:lstStyle/>
                    <a:p>
                      <a:r>
                        <a:rPr lang="zh-CN" altLang="en-US" sz="1400" dirty="0">
                          <a:solidFill>
                            <a:schemeClr val="tx1"/>
                          </a:solidFill>
                        </a:rPr>
                        <a:t>毛发专业医生</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10</a:t>
                      </a:r>
                      <a:r>
                        <a:rPr lang="zh-CN" altLang="en-US" sz="1400" kern="1200" dirty="0">
                          <a:solidFill>
                            <a:schemeClr val="tx1"/>
                          </a:solidFill>
                        </a:rPr>
                        <a:t>分）</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现场抽查、上传人员资料</a:t>
                      </a:r>
                    </a:p>
                  </a:txBody>
                  <a:tcPr anchor="ctr"/>
                </a:tc>
                <a:extLst>
                  <a:ext uri="{0D108BD9-81ED-4DB2-BD59-A6C34878D82A}">
                    <a16:rowId xmlns:a16="http://schemas.microsoft.com/office/drawing/2014/main" val="727707385"/>
                  </a:ext>
                </a:extLst>
              </a:tr>
              <a:tr h="195184">
                <a:tc vMerge="1">
                  <a:txBody>
                    <a:bodyPr/>
                    <a:lstStyle/>
                    <a:p>
                      <a:endParaRPr lang="zh-CN" altLang="en-US" sz="1100" dirty="0">
                        <a:solidFill>
                          <a:schemeClr val="tx1"/>
                        </a:solidFill>
                        <a:latin typeface="Microsoft YaHei" panose="020B0503020204020204" pitchFamily="34" charset="-122"/>
                        <a:ea typeface="Microsoft YaHei" panose="020B0503020204020204" pitchFamily="34" charset="-122"/>
                      </a:endParaRPr>
                    </a:p>
                  </a:txBody>
                  <a:tcPr/>
                </a:tc>
                <a:tc>
                  <a:txBody>
                    <a:bodyPr/>
                    <a:lstStyle/>
                    <a:p>
                      <a:r>
                        <a:rPr lang="zh-CN" altLang="en-US" sz="1400" dirty="0">
                          <a:solidFill>
                            <a:schemeClr val="tx1"/>
                          </a:solidFill>
                        </a:rPr>
                        <a:t>专门数据处理员</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10</a:t>
                      </a:r>
                      <a:r>
                        <a:rPr lang="zh-CN" altLang="en-US" sz="1400" kern="12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现场抽查、上传人员资料</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675874867"/>
                  </a:ext>
                </a:extLst>
              </a:tr>
              <a:tr h="195184">
                <a:tc vMerge="1">
                  <a:txBody>
                    <a:bodyPr/>
                    <a:lstStyle/>
                    <a:p>
                      <a:endParaRPr lang="zh-CN" altLang="en-US" sz="1100" dirty="0">
                        <a:solidFill>
                          <a:schemeClr val="tx1"/>
                        </a:solidFill>
                        <a:latin typeface="Microsoft YaHei" panose="020B0503020204020204" pitchFamily="34" charset="-122"/>
                        <a:ea typeface="Microsoft YaHei" panose="020B0503020204020204" pitchFamily="34" charset="-122"/>
                      </a:endParaRPr>
                    </a:p>
                  </a:txBody>
                  <a:tcPr/>
                </a:tc>
                <a:tc>
                  <a:txBody>
                    <a:bodyPr/>
                    <a:lstStyle/>
                    <a:p>
                      <a:r>
                        <a:rPr lang="zh-CN" altLang="en-US" sz="1400" dirty="0">
                          <a:solidFill>
                            <a:schemeClr val="tx1"/>
                          </a:solidFill>
                        </a:rPr>
                        <a:t>专门联络员</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10</a:t>
                      </a:r>
                      <a:r>
                        <a:rPr lang="zh-CN" altLang="en-US" sz="1400" kern="12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现场抽查、上传人员资料</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826998230"/>
                  </a:ext>
                </a:extLst>
              </a:tr>
              <a:tr h="994218">
                <a:tc>
                  <a:txBody>
                    <a:bodyPr/>
                    <a:lstStyle/>
                    <a:p>
                      <a:r>
                        <a:rPr lang="zh-CN" altLang="en-US" sz="1400" b="0" dirty="0"/>
                        <a:t>医院对皮肤健康规范化诊疗中心的支持（</a:t>
                      </a:r>
                      <a:r>
                        <a:rPr lang="en-US" altLang="zh-CN" sz="1400" b="0" dirty="0"/>
                        <a:t>40</a:t>
                      </a:r>
                      <a:r>
                        <a:rPr lang="zh-CN" altLang="en-US" sz="1400" b="0" dirty="0"/>
                        <a:t>分）</a:t>
                      </a:r>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kern="1200" dirty="0">
                          <a:solidFill>
                            <a:schemeClr val="tx1"/>
                          </a:solidFill>
                        </a:rPr>
                        <a:t>医院领导理解</a:t>
                      </a:r>
                      <a:r>
                        <a:rPr lang="zh-CN" altLang="en-US" sz="1400" kern="1200" dirty="0">
                          <a:solidFill>
                            <a:schemeClr val="tx1"/>
                          </a:solidFill>
                        </a:rPr>
                        <a:t>毛发健康规范化诊疗中心</a:t>
                      </a:r>
                      <a:r>
                        <a:rPr lang="zh-CN" altLang="zh-CN" sz="1400" kern="1200" dirty="0">
                          <a:solidFill>
                            <a:schemeClr val="tx1"/>
                          </a:solidFill>
                        </a:rPr>
                        <a:t>建设的意义，为</a:t>
                      </a:r>
                      <a:r>
                        <a:rPr lang="zh-CN" altLang="en-US" sz="1400" kern="1200" dirty="0">
                          <a:solidFill>
                            <a:schemeClr val="tx1"/>
                          </a:solidFill>
                        </a:rPr>
                        <a:t>中心</a:t>
                      </a:r>
                      <a:r>
                        <a:rPr lang="zh-CN" altLang="zh-CN" sz="1400" kern="1200" dirty="0">
                          <a:solidFill>
                            <a:schemeClr val="tx1"/>
                          </a:solidFill>
                        </a:rPr>
                        <a:t>建设和发展提供人力、物力、协调等行政支持。</a:t>
                      </a:r>
                      <a:r>
                        <a:rPr lang="zh-CN" altLang="en-US" sz="1400" kern="1200" dirty="0">
                          <a:solidFill>
                            <a:schemeClr val="tx1"/>
                          </a:solidFill>
                        </a:rPr>
                        <a:t>并签订医院承诺函以及伦理联盟协议。</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40</a:t>
                      </a:r>
                      <a:r>
                        <a:rPr lang="zh-CN" altLang="en-US" sz="1400" kern="1200" dirty="0">
                          <a:solidFill>
                            <a:schemeClr val="tx1"/>
                          </a:solidFill>
                        </a:rPr>
                        <a:t>分）</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Microsoft YaHei" panose="020B0503020204020204" pitchFamily="34" charset="-122"/>
                          <a:ea typeface="Microsoft YaHei" panose="020B0503020204020204" pitchFamily="34" charset="-122"/>
                        </a:rPr>
                        <a:t>上传资料</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2187511522"/>
                  </a:ext>
                </a:extLst>
              </a:tr>
              <a:tr h="428625">
                <a:tc rowSpan="2">
                  <a:txBody>
                    <a:bodyPr/>
                    <a:lstStyle/>
                    <a:p>
                      <a:r>
                        <a:rPr lang="zh-CN" altLang="en-US" sz="1400" dirty="0">
                          <a:latin typeface="Microsoft YaHei" panose="020B0503020204020204" pitchFamily="34" charset="-122"/>
                          <a:ea typeface="Microsoft YaHei" panose="020B0503020204020204" pitchFamily="34" charset="-122"/>
                        </a:rPr>
                        <a:t>毛发专病门诊</a:t>
                      </a:r>
                      <a:r>
                        <a:rPr lang="zh-CN" altLang="en-US" sz="1400" b="0" dirty="0"/>
                        <a:t>（</a:t>
                      </a:r>
                      <a:r>
                        <a:rPr lang="en-US" altLang="zh-CN" sz="1400" b="0" dirty="0"/>
                        <a:t>120</a:t>
                      </a:r>
                      <a:r>
                        <a:rPr lang="zh-CN" altLang="en-US" sz="1400" b="0" dirty="0"/>
                        <a:t>分）</a:t>
                      </a:r>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rPr>
                        <a:t>每周有毛发为专业方向的皮肤科医生出诊</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60</a:t>
                      </a:r>
                      <a:r>
                        <a:rPr lang="zh-CN" altLang="en-US" sz="1400" kern="12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现场抽查</a:t>
                      </a:r>
                      <a:r>
                        <a:rPr lang="zh-CN" altLang="en-US" sz="1400" dirty="0">
                          <a:solidFill>
                            <a:schemeClr val="tx1"/>
                          </a:solidFill>
                          <a:latin typeface="Microsoft YaHei" panose="020B0503020204020204" pitchFamily="34" charset="-122"/>
                          <a:ea typeface="Microsoft YaHei" panose="020B0503020204020204" pitchFamily="34" charset="-122"/>
                        </a:rPr>
                        <a:t>、上传证明材料</a:t>
                      </a:r>
                    </a:p>
                  </a:txBody>
                  <a:tcPr anchor="ctr"/>
                </a:tc>
                <a:extLst>
                  <a:ext uri="{0D108BD9-81ED-4DB2-BD59-A6C34878D82A}">
                    <a16:rowId xmlns:a16="http://schemas.microsoft.com/office/drawing/2014/main" val="4192015427"/>
                  </a:ext>
                </a:extLst>
              </a:tr>
              <a:tr h="0">
                <a:tc vMerge="1">
                  <a:txBody>
                    <a:bodyPr/>
                    <a:lstStyle/>
                    <a:p>
                      <a:endParaRPr lang="zh-CN" altLang="en-US" sz="900" dirty="0">
                        <a:solidFill>
                          <a:schemeClr val="tx1"/>
                        </a:solidFill>
                        <a:latin typeface="Microsoft YaHei" panose="020B0503020204020204" pitchFamily="34" charset="-122"/>
                        <a:ea typeface="Microsoft YaHei" panose="020B0503020204020204" pitchFamily="34" charset="-122"/>
                      </a:endParaRPr>
                    </a:p>
                  </a:txBody>
                  <a:tcPr anchor="ctr">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dk1"/>
                          </a:solidFill>
                        </a:rPr>
                        <a:t>有明确诊断的毛发疾病的患者数</a:t>
                      </a:r>
                      <a:r>
                        <a:rPr lang="en-US" altLang="zh-CN" sz="1400" kern="1200" dirty="0">
                          <a:solidFill>
                            <a:schemeClr val="tx1"/>
                          </a:solidFill>
                        </a:rPr>
                        <a:t>【</a:t>
                      </a:r>
                      <a:r>
                        <a:rPr lang="zh-CN" altLang="en-US" sz="1400" kern="1200" dirty="0">
                          <a:solidFill>
                            <a:schemeClr val="tx1"/>
                          </a:solidFill>
                        </a:rPr>
                        <a:t>必备</a:t>
                      </a:r>
                      <a:r>
                        <a:rPr lang="en-US" altLang="zh-CN" sz="1400" kern="1200" dirty="0">
                          <a:solidFill>
                            <a:schemeClr val="tx1"/>
                          </a:solidFill>
                        </a:rPr>
                        <a:t>】</a:t>
                      </a:r>
                      <a:r>
                        <a:rPr lang="zh-CN" altLang="en-US" sz="1400" kern="1200" dirty="0">
                          <a:solidFill>
                            <a:schemeClr val="tx1"/>
                          </a:solidFill>
                        </a:rPr>
                        <a:t>（</a:t>
                      </a:r>
                      <a:r>
                        <a:rPr lang="en-US" altLang="zh-CN" sz="1400" kern="1200" dirty="0">
                          <a:solidFill>
                            <a:schemeClr val="tx1"/>
                          </a:solidFill>
                        </a:rPr>
                        <a:t>60</a:t>
                      </a:r>
                      <a:r>
                        <a:rPr lang="zh-CN" altLang="en-US" sz="1400" kern="12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latin typeface="Microsoft YaHei" panose="020B0503020204020204" pitchFamily="34" charset="-122"/>
                          <a:ea typeface="Microsoft YaHei" panose="020B0503020204020204" pitchFamily="34" charset="-122"/>
                        </a:rPr>
                        <a:t>&lt;100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100-150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20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150-200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30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200-250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40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250-300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50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≥300</a:t>
                      </a:r>
                      <a:r>
                        <a:rPr lang="zh-CN" altLang="en-US" sz="1400" dirty="0">
                          <a:solidFill>
                            <a:schemeClr val="tx1"/>
                          </a:solidFill>
                          <a:latin typeface="Microsoft YaHei" panose="020B0503020204020204" pitchFamily="34" charset="-122"/>
                          <a:ea typeface="Microsoft YaHei" panose="020B0503020204020204" pitchFamily="34" charset="-122"/>
                        </a:rPr>
                        <a:t>人</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月，</a:t>
                      </a:r>
                      <a:r>
                        <a:rPr lang="en-US" altLang="zh-CN" sz="1400" dirty="0">
                          <a:solidFill>
                            <a:schemeClr val="tx1"/>
                          </a:solidFill>
                          <a:latin typeface="Microsoft YaHei" panose="020B0503020204020204" pitchFamily="34" charset="-122"/>
                          <a:ea typeface="Microsoft YaHei" panose="020B0503020204020204" pitchFamily="34" charset="-122"/>
                        </a:rPr>
                        <a:t>60</a:t>
                      </a:r>
                      <a:r>
                        <a:rPr lang="zh-CN" altLang="en-US" sz="14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9868683"/>
                  </a:ext>
                </a:extLst>
              </a:tr>
            </a:tbl>
          </a:graphicData>
        </a:graphic>
      </p:graphicFrame>
      <p:sp>
        <p:nvSpPr>
          <p:cNvPr id="5" name="Title 1">
            <a:extLst>
              <a:ext uri="{FF2B5EF4-FFF2-40B4-BE49-F238E27FC236}">
                <a16:creationId xmlns:a16="http://schemas.microsoft.com/office/drawing/2014/main" id="{1FB808A6-13B4-B31C-EC38-D7AF3AD532DD}"/>
              </a:ext>
            </a:extLst>
          </p:cNvPr>
          <p:cNvSpPr txBox="1"/>
          <p:nvPr/>
        </p:nvSpPr>
        <p:spPr bwMode="gray">
          <a:xfrm>
            <a:off x="1482343" y="764280"/>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诊疗中心建设评估标准</a:t>
            </a:r>
            <a:r>
              <a:rPr lang="en-US" altLang="zh-CN" dirty="0">
                <a:solidFill>
                  <a:srgbClr val="A9232D"/>
                </a:solidFill>
              </a:rPr>
              <a:t>——</a:t>
            </a:r>
            <a:r>
              <a:rPr lang="zh-CN" altLang="en-US" dirty="0">
                <a:solidFill>
                  <a:srgbClr val="A9232D"/>
                </a:solidFill>
              </a:rPr>
              <a:t>基本条件与资质 （</a:t>
            </a:r>
            <a:r>
              <a:rPr lang="en-US" altLang="zh-CN" dirty="0">
                <a:solidFill>
                  <a:srgbClr val="A9232D"/>
                </a:solidFill>
              </a:rPr>
              <a:t>1</a:t>
            </a:r>
            <a:r>
              <a:rPr lang="zh-CN" altLang="en-US" dirty="0">
                <a:solidFill>
                  <a:srgbClr val="A9232D"/>
                </a:solidFill>
              </a:rPr>
              <a:t>）</a:t>
            </a:r>
            <a:endParaRPr lang="en-US" altLang="zh-CN" u="sng" dirty="0">
              <a:solidFill>
                <a:srgbClr val="A9232D"/>
              </a:solidFill>
            </a:endParaRPr>
          </a:p>
        </p:txBody>
      </p:sp>
    </p:spTree>
    <p:extLst>
      <p:ext uri="{BB962C8B-B14F-4D97-AF65-F5344CB8AC3E}">
        <p14:creationId xmlns:p14="http://schemas.microsoft.com/office/powerpoint/2010/main" val="955795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89B1-823F-EF86-61DC-41ABFC960AC5}"/>
              </a:ext>
            </a:extLst>
          </p:cNvPr>
          <p:cNvSpPr>
            <a:spLocks noGrp="1"/>
          </p:cNvSpPr>
          <p:nvPr>
            <p:ph type="title"/>
          </p:nvPr>
        </p:nvSpPr>
        <p:spPr/>
        <p:txBody>
          <a:bodyPr>
            <a:noAutofit/>
          </a:bodyPr>
          <a:lstStyle/>
          <a:p>
            <a:r>
              <a:rPr lang="zh-CN" altLang="en-US" sz="2400" dirty="0">
                <a:solidFill>
                  <a:schemeClr val="bg1"/>
                </a:solidFill>
                <a:latin typeface="Calibri" panose="020F0502020204030204" pitchFamily="34" charset="0"/>
                <a:cs typeface="Calibri" panose="020F0502020204030204" pitchFamily="34" charset="0"/>
              </a:rPr>
              <a:t>诊疗中心建设评估标准</a:t>
            </a:r>
            <a:r>
              <a:rPr lang="en-US" altLang="zh-CN" sz="2400" dirty="0">
                <a:solidFill>
                  <a:schemeClr val="bg1"/>
                </a:solidFill>
                <a:latin typeface="Calibri" panose="020F0502020204030204" pitchFamily="34" charset="0"/>
                <a:cs typeface="Calibri" panose="020F0502020204030204" pitchFamily="34" charset="0"/>
              </a:rPr>
              <a:t>——</a:t>
            </a:r>
            <a:r>
              <a:rPr lang="zh-CN" altLang="en-US" sz="2400" dirty="0">
                <a:solidFill>
                  <a:schemeClr val="bg1"/>
                </a:solidFill>
                <a:latin typeface="Calibri" panose="020F0502020204030204" pitchFamily="34" charset="0"/>
                <a:cs typeface="Calibri" panose="020F0502020204030204" pitchFamily="34" charset="0"/>
              </a:rPr>
              <a:t>基本条件与资质 （</a:t>
            </a:r>
            <a:r>
              <a:rPr lang="en-US" altLang="zh-CN" sz="2400" dirty="0">
                <a:solidFill>
                  <a:schemeClr val="bg1"/>
                </a:solidFill>
                <a:latin typeface="Calibri" panose="020F0502020204030204" pitchFamily="34" charset="0"/>
                <a:cs typeface="Calibri" panose="020F0502020204030204" pitchFamily="34" charset="0"/>
              </a:rPr>
              <a:t>2</a:t>
            </a:r>
            <a:r>
              <a:rPr lang="zh-CN" altLang="en-US" sz="2400" dirty="0">
                <a:solidFill>
                  <a:schemeClr val="bg1"/>
                </a:solidFill>
                <a:latin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FB808A6-13B4-B31C-EC38-D7AF3AD532DD}"/>
              </a:ext>
            </a:extLst>
          </p:cNvPr>
          <p:cNvSpPr txBox="1"/>
          <p:nvPr/>
        </p:nvSpPr>
        <p:spPr bwMode="gray">
          <a:xfrm>
            <a:off x="1482343" y="764280"/>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诊疗中心建设评估标准</a:t>
            </a:r>
            <a:r>
              <a:rPr lang="en-US" altLang="zh-CN" dirty="0">
                <a:solidFill>
                  <a:srgbClr val="A9232D"/>
                </a:solidFill>
              </a:rPr>
              <a:t>——</a:t>
            </a:r>
            <a:r>
              <a:rPr lang="zh-CN" altLang="en-US" dirty="0">
                <a:solidFill>
                  <a:srgbClr val="A9232D"/>
                </a:solidFill>
              </a:rPr>
              <a:t>基本条件与资质 （</a:t>
            </a:r>
            <a:r>
              <a:rPr lang="en-US" altLang="zh-CN" dirty="0">
                <a:solidFill>
                  <a:srgbClr val="A9232D"/>
                </a:solidFill>
              </a:rPr>
              <a:t>2</a:t>
            </a:r>
            <a:r>
              <a:rPr lang="zh-CN" altLang="en-US" dirty="0">
                <a:solidFill>
                  <a:srgbClr val="A9232D"/>
                </a:solidFill>
              </a:rPr>
              <a:t>）</a:t>
            </a:r>
            <a:endParaRPr lang="en-US" altLang="zh-CN" u="sng" dirty="0">
              <a:solidFill>
                <a:srgbClr val="A9232D"/>
              </a:solidFill>
            </a:endParaRPr>
          </a:p>
        </p:txBody>
      </p:sp>
      <p:graphicFrame>
        <p:nvGraphicFramePr>
          <p:cNvPr id="7" name="Content Placeholder 3">
            <a:extLst>
              <a:ext uri="{FF2B5EF4-FFF2-40B4-BE49-F238E27FC236}">
                <a16:creationId xmlns:a16="http://schemas.microsoft.com/office/drawing/2014/main" id="{25B9A6AB-4FC7-FFCD-B338-381DC0BF2D75}"/>
              </a:ext>
            </a:extLst>
          </p:cNvPr>
          <p:cNvGraphicFramePr>
            <a:graphicFrameLocks/>
          </p:cNvGraphicFramePr>
          <p:nvPr>
            <p:extLst>
              <p:ext uri="{D42A27DB-BD31-4B8C-83A1-F6EECF244321}">
                <p14:modId xmlns:p14="http://schemas.microsoft.com/office/powerpoint/2010/main" val="1331520684"/>
              </p:ext>
            </p:extLst>
          </p:nvPr>
        </p:nvGraphicFramePr>
        <p:xfrm>
          <a:off x="425245" y="1941512"/>
          <a:ext cx="10515600" cy="3196383"/>
        </p:xfrm>
        <a:graphic>
          <a:graphicData uri="http://schemas.openxmlformats.org/drawingml/2006/table">
            <a:tbl>
              <a:tblPr firstRow="1" bandRow="1">
                <a:tableStyleId>{073A0DAA-6AF3-43AB-8588-CEC1D06C72B9}</a:tableStyleId>
              </a:tblPr>
              <a:tblGrid>
                <a:gridCol w="2556372">
                  <a:extLst>
                    <a:ext uri="{9D8B030D-6E8A-4147-A177-3AD203B41FA5}">
                      <a16:colId xmlns:a16="http://schemas.microsoft.com/office/drawing/2014/main" val="4000417394"/>
                    </a:ext>
                  </a:extLst>
                </a:gridCol>
                <a:gridCol w="3979614">
                  <a:extLst>
                    <a:ext uri="{9D8B030D-6E8A-4147-A177-3AD203B41FA5}">
                      <a16:colId xmlns:a16="http://schemas.microsoft.com/office/drawing/2014/main" val="1635439976"/>
                    </a:ext>
                  </a:extLst>
                </a:gridCol>
                <a:gridCol w="3979614">
                  <a:extLst>
                    <a:ext uri="{9D8B030D-6E8A-4147-A177-3AD203B41FA5}">
                      <a16:colId xmlns:a16="http://schemas.microsoft.com/office/drawing/2014/main" val="2001096482"/>
                    </a:ext>
                  </a:extLst>
                </a:gridCol>
              </a:tblGrid>
              <a:tr h="324481">
                <a:tc>
                  <a:txBody>
                    <a:bodyPr/>
                    <a:lstStyle/>
                    <a:p>
                      <a:pPr algn="ctr"/>
                      <a:r>
                        <a:rPr lang="zh-CN" altLang="en-US" sz="1400" dirty="0"/>
                        <a:t>条目</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dirty="0"/>
                        <a:t>细则</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评分标准</a:t>
                      </a:r>
                    </a:p>
                  </a:txBody>
                  <a:tcPr anchor="ctr"/>
                </a:tc>
                <a:extLst>
                  <a:ext uri="{0D108BD9-81ED-4DB2-BD59-A6C34878D82A}">
                    <a16:rowId xmlns:a16="http://schemas.microsoft.com/office/drawing/2014/main" val="4259693118"/>
                  </a:ext>
                </a:extLst>
              </a:tr>
              <a:tr h="538380">
                <a:tc rowSpan="5">
                  <a:txBody>
                    <a:bodyPr/>
                    <a:lstStyle/>
                    <a:p>
                      <a:pPr marL="0" indent="0">
                        <a:buFont typeface="Arial" panose="020B0604020202020204" pitchFamily="34" charset="0"/>
                        <a:buNone/>
                      </a:pPr>
                      <a:r>
                        <a:rPr lang="zh-CN" altLang="en-US" sz="1400" dirty="0">
                          <a:latin typeface="Microsoft YaHei" panose="020B0503020204020204" pitchFamily="34" charset="-122"/>
                          <a:ea typeface="Microsoft YaHei" panose="020B0503020204020204" pitchFamily="34" charset="-122"/>
                        </a:rPr>
                        <a:t>随访数据的填报与管理（</a:t>
                      </a:r>
                      <a:r>
                        <a:rPr lang="en-US" altLang="zh-CN" sz="1400" dirty="0">
                          <a:latin typeface="Microsoft YaHei" panose="020B0503020204020204" pitchFamily="34" charset="-122"/>
                          <a:ea typeface="Microsoft YaHei" panose="020B0503020204020204" pitchFamily="34" charset="-122"/>
                        </a:rPr>
                        <a:t>200</a:t>
                      </a:r>
                      <a:r>
                        <a:rPr lang="zh-CN" altLang="en-US" sz="1400" dirty="0">
                          <a:latin typeface="Microsoft YaHei" panose="020B0503020204020204" pitchFamily="34" charset="-122"/>
                          <a:ea typeface="Microsoft YaHei" panose="020B0503020204020204" pitchFamily="34" charset="-122"/>
                        </a:rPr>
                        <a:t>分）</a:t>
                      </a:r>
                      <a:endParaRPr lang="en-US" sz="1400" dirty="0">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rPr>
                        <a:t>制定了数据库的管理规范、使用细则及监督管理制度，并有数据的审核</a:t>
                      </a:r>
                    </a:p>
                    <a:p>
                      <a:r>
                        <a:rPr lang="zh-CN" altLang="en-US" sz="1400" dirty="0">
                          <a:solidFill>
                            <a:schemeClr val="tx1"/>
                          </a:solidFill>
                        </a:rPr>
                        <a:t>制度，确保数据库的真实、客观、准确</a:t>
                      </a:r>
                      <a:r>
                        <a:rPr lang="en-US" altLang="zh-CN" sz="1400" dirty="0">
                          <a:solidFill>
                            <a:schemeClr val="tx1"/>
                          </a:solidFill>
                        </a:rPr>
                        <a:t>【</a:t>
                      </a:r>
                      <a:r>
                        <a:rPr lang="zh-CN" altLang="en-US" sz="1400" dirty="0">
                          <a:solidFill>
                            <a:schemeClr val="tx1"/>
                          </a:solidFill>
                        </a:rPr>
                        <a:t>必备</a:t>
                      </a:r>
                      <a:r>
                        <a:rPr lang="en-US" altLang="zh-CN" sz="1400" dirty="0">
                          <a:solidFill>
                            <a:schemeClr val="tx1"/>
                          </a:solidFill>
                        </a:rPr>
                        <a:t>】</a:t>
                      </a:r>
                      <a:r>
                        <a:rPr lang="zh-CN" altLang="en-US" sz="1400" dirty="0">
                          <a:solidFill>
                            <a:schemeClr val="tx1"/>
                          </a:solidFill>
                        </a:rPr>
                        <a:t>（</a:t>
                      </a:r>
                      <a:r>
                        <a:rPr lang="en-US" altLang="zh-CN" sz="1400" dirty="0">
                          <a:solidFill>
                            <a:schemeClr val="tx1"/>
                          </a:solidFill>
                        </a:rPr>
                        <a:t>20</a:t>
                      </a:r>
                      <a:r>
                        <a:rPr lang="zh-CN" altLang="en-US" sz="1400" dirty="0">
                          <a:solidFill>
                            <a:schemeClr val="tx1"/>
                          </a:solidFill>
                        </a:rPr>
                        <a:t>分）</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现场抽查</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370365133"/>
                  </a:ext>
                </a:extLst>
              </a:tr>
              <a:tr h="514429">
                <a:tc vMerge="1">
                  <a:txBody>
                    <a:bodyPr/>
                    <a:lstStyle/>
                    <a:p>
                      <a:endParaRPr lang="zh-CN" altLang="en-US" sz="1100" dirty="0">
                        <a:solidFill>
                          <a:schemeClr val="tx1"/>
                        </a:solidFill>
                        <a:latin typeface="Microsoft YaHei" panose="020B0503020204020204" pitchFamily="34" charset="-122"/>
                        <a:ea typeface="Microsoft YaHei" panose="020B0503020204020204" pitchFamily="34" charset="-122"/>
                      </a:endParaRPr>
                    </a:p>
                  </a:txBody>
                  <a:tcPr/>
                </a:tc>
                <a:tc>
                  <a:txBody>
                    <a:bodyPr/>
                    <a:lstStyle/>
                    <a:p>
                      <a:r>
                        <a:rPr lang="zh-CN" altLang="en-US" sz="1400" dirty="0">
                          <a:solidFill>
                            <a:schemeClr val="tx1"/>
                          </a:solidFill>
                        </a:rPr>
                        <a:t>患者的诊断、治疗情况、检测、随访事件等可以溯源</a:t>
                      </a:r>
                      <a:r>
                        <a:rPr lang="en-US" altLang="zh-CN" sz="1400" dirty="0">
                          <a:solidFill>
                            <a:schemeClr val="tx1"/>
                          </a:solidFill>
                        </a:rPr>
                        <a:t>【</a:t>
                      </a:r>
                      <a:r>
                        <a:rPr lang="zh-CN" altLang="en-US" sz="1400" dirty="0">
                          <a:solidFill>
                            <a:schemeClr val="tx1"/>
                          </a:solidFill>
                        </a:rPr>
                        <a:t>必备</a:t>
                      </a:r>
                      <a:r>
                        <a:rPr lang="en-US" altLang="zh-CN" sz="1400" dirty="0">
                          <a:solidFill>
                            <a:schemeClr val="tx1"/>
                          </a:solidFill>
                        </a:rPr>
                        <a:t>】</a:t>
                      </a:r>
                      <a:r>
                        <a:rPr lang="zh-CN" altLang="en-US" sz="1400" dirty="0">
                          <a:solidFill>
                            <a:schemeClr val="tx1"/>
                          </a:solidFill>
                        </a:rPr>
                        <a:t>（</a:t>
                      </a:r>
                      <a:r>
                        <a:rPr lang="en-US" altLang="zh-CN" sz="1400" dirty="0">
                          <a:solidFill>
                            <a:schemeClr val="tx1"/>
                          </a:solidFill>
                        </a:rPr>
                        <a:t>30</a:t>
                      </a:r>
                      <a:r>
                        <a:rPr lang="zh-CN" altLang="en-US" sz="1400" dirty="0">
                          <a:solidFill>
                            <a:schemeClr val="tx1"/>
                          </a:solidFill>
                        </a:rPr>
                        <a:t>分）</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现场抽查</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727707385"/>
                  </a:ext>
                </a:extLst>
              </a:tr>
              <a:tr h="464946">
                <a:tc vMerge="1">
                  <a:txBody>
                    <a:bodyPr/>
                    <a:lstStyle/>
                    <a:p>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rPr>
                        <a:t>新病例录入数量（</a:t>
                      </a:r>
                      <a:r>
                        <a:rPr lang="en-US" altLang="zh-CN" sz="1400" kern="1200" dirty="0">
                          <a:solidFill>
                            <a:schemeClr val="tx1"/>
                          </a:solidFill>
                        </a:rPr>
                        <a:t>80</a:t>
                      </a:r>
                      <a:r>
                        <a:rPr lang="zh-CN" altLang="en-US" sz="1400" kern="1200" dirty="0">
                          <a:solidFill>
                            <a:schemeClr val="tx1"/>
                          </a:solidFill>
                        </a:rPr>
                        <a:t>分）</a:t>
                      </a:r>
                      <a:endParaRPr lang="en-US"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50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人</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月，</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分；≥</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50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人</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月，</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40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分；≥</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70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人</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月，</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80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分</a:t>
                      </a:r>
                    </a:p>
                  </a:txBody>
                  <a:tcPr anchor="ctr"/>
                </a:tc>
                <a:extLst>
                  <a:ext uri="{0D108BD9-81ED-4DB2-BD59-A6C34878D82A}">
                    <a16:rowId xmlns:a16="http://schemas.microsoft.com/office/drawing/2014/main" val="2187511522"/>
                  </a:ext>
                </a:extLst>
              </a:tr>
              <a:tr h="445351">
                <a:tc vMerge="1">
                  <a:txBody>
                    <a:bodyPr/>
                    <a:lstStyle/>
                    <a:p>
                      <a:endParaRPr lang="zh-CN" altLang="en-US" sz="1400" b="1" dirty="0">
                        <a:solidFill>
                          <a:schemeClr val="tx1"/>
                        </a:solidFill>
                        <a:latin typeface="Microsoft YaHei" panose="020B0503020204020204" pitchFamily="34" charset="-122"/>
                        <a:ea typeface="Microsoft YaHei" panose="020B0503020204020204" pitchFamily="34" charset="-122"/>
                      </a:endParaRPr>
                    </a:p>
                  </a:txBody>
                  <a:tcPr anchor="ctr">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rPr>
                        <a:t>数据录入模块数据填写完整率（</a:t>
                      </a:r>
                      <a:r>
                        <a:rPr lang="en-US" altLang="zh-CN" sz="1400" kern="1200" dirty="0">
                          <a:solidFill>
                            <a:schemeClr val="tx1"/>
                          </a:solidFill>
                        </a:rPr>
                        <a:t>50</a:t>
                      </a:r>
                      <a:r>
                        <a:rPr lang="zh-CN" altLang="en-US" sz="1400" kern="1200" dirty="0">
                          <a:solidFill>
                            <a:schemeClr val="tx1"/>
                          </a:solidFill>
                        </a:rPr>
                        <a:t>分）</a:t>
                      </a:r>
                      <a:endParaRPr lang="en-US"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85%</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≥85%</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35</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≥95%</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50</a:t>
                      </a:r>
                      <a:r>
                        <a:rPr lang="zh-CN" altLang="en-US" sz="14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4192015427"/>
                  </a:ext>
                </a:extLst>
              </a:tr>
              <a:tr h="445351">
                <a:tc vMerge="1">
                  <a:txBody>
                    <a:bodyPr/>
                    <a:lstStyle/>
                    <a:p>
                      <a:pPr marL="0" indent="0">
                        <a:buFont typeface="Arial" panose="020B0604020202020204" pitchFamily="34" charset="0"/>
                        <a:buNone/>
                      </a:pPr>
                      <a:endParaRPr lang="en-US" sz="14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数据库上传照片完整率（</a:t>
                      </a:r>
                      <a:r>
                        <a:rPr lang="en-US" altLang="zh-CN" sz="1400" kern="1200" dirty="0">
                          <a:solidFill>
                            <a:schemeClr val="tx1"/>
                          </a:solidFill>
                          <a:latin typeface="Microsoft YaHei" panose="020B0503020204020204" pitchFamily="34" charset="-122"/>
                          <a:ea typeface="Microsoft YaHei" panose="020B0503020204020204" pitchFamily="34" charset="-122"/>
                          <a:cs typeface="+mn-cs"/>
                        </a:rPr>
                        <a:t>20</a:t>
                      </a:r>
                      <a:r>
                        <a:rPr lang="zh-CN" altLang="en-US" sz="1400" kern="1200" dirty="0">
                          <a:solidFill>
                            <a:schemeClr val="tx1"/>
                          </a:solidFill>
                          <a:latin typeface="Microsoft YaHei" panose="020B0503020204020204" pitchFamily="34" charset="-122"/>
                          <a:ea typeface="Microsoft YaHei" panose="020B0503020204020204" pitchFamily="34" charset="-122"/>
                          <a:cs typeface="+mn-cs"/>
                        </a:rPr>
                        <a:t>分）</a:t>
                      </a:r>
                      <a:endParaRPr lang="en-US"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80%</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≥80%</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10</a:t>
                      </a:r>
                      <a:r>
                        <a:rPr lang="zh-CN" altLang="en-US" sz="1400" dirty="0">
                          <a:solidFill>
                            <a:schemeClr val="tx1"/>
                          </a:solidFill>
                          <a:latin typeface="Microsoft YaHei" panose="020B0503020204020204" pitchFamily="34" charset="-122"/>
                          <a:ea typeface="Microsoft YaHei" panose="020B0503020204020204" pitchFamily="34" charset="-122"/>
                        </a:rPr>
                        <a:t>分；</a:t>
                      </a:r>
                      <a:r>
                        <a:rPr lang="en-US" altLang="zh-CN" sz="1400" dirty="0">
                          <a:solidFill>
                            <a:schemeClr val="tx1"/>
                          </a:solidFill>
                          <a:latin typeface="Microsoft YaHei" panose="020B0503020204020204" pitchFamily="34" charset="-122"/>
                          <a:ea typeface="Microsoft YaHei" panose="020B0503020204020204" pitchFamily="34" charset="-122"/>
                        </a:rPr>
                        <a:t>≥90%</a:t>
                      </a:r>
                      <a:r>
                        <a:rPr lang="zh-CN" altLang="en-US" sz="1400" dirty="0">
                          <a:solidFill>
                            <a:schemeClr val="tx1"/>
                          </a:solidFill>
                          <a:latin typeface="Microsoft YaHei" panose="020B0503020204020204" pitchFamily="34" charset="-122"/>
                          <a:ea typeface="Microsoft YaHei" panose="020B0503020204020204" pitchFamily="34" charset="-122"/>
                        </a:rPr>
                        <a:t>，</a:t>
                      </a:r>
                      <a:r>
                        <a:rPr lang="en-US" altLang="zh-CN" sz="1400" dirty="0">
                          <a:solidFill>
                            <a:schemeClr val="tx1"/>
                          </a:solidFill>
                          <a:latin typeface="Microsoft YaHei" panose="020B0503020204020204" pitchFamily="34" charset="-122"/>
                          <a:ea typeface="Microsoft YaHei" panose="020B0503020204020204" pitchFamily="34" charset="-122"/>
                        </a:rPr>
                        <a:t>20</a:t>
                      </a:r>
                      <a:r>
                        <a:rPr lang="zh-CN" altLang="en-US" sz="14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2556139225"/>
                  </a:ext>
                </a:extLst>
              </a:tr>
            </a:tbl>
          </a:graphicData>
        </a:graphic>
      </p:graphicFrame>
    </p:spTree>
    <p:extLst>
      <p:ext uri="{BB962C8B-B14F-4D97-AF65-F5344CB8AC3E}">
        <p14:creationId xmlns:p14="http://schemas.microsoft.com/office/powerpoint/2010/main" val="2015050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79DFA8E-277F-4F83-9EFD-41EF7FA5F27C}"/>
              </a:ext>
            </a:extLst>
          </p:cNvPr>
          <p:cNvGraphicFramePr>
            <a:graphicFrameLocks/>
          </p:cNvGraphicFramePr>
          <p:nvPr>
            <p:extLst>
              <p:ext uri="{D42A27DB-BD31-4B8C-83A1-F6EECF244321}">
                <p14:modId xmlns:p14="http://schemas.microsoft.com/office/powerpoint/2010/main" val="1060736211"/>
              </p:ext>
            </p:extLst>
          </p:nvPr>
        </p:nvGraphicFramePr>
        <p:xfrm>
          <a:off x="617031" y="1963457"/>
          <a:ext cx="10515600" cy="2674030"/>
        </p:xfrm>
        <a:graphic>
          <a:graphicData uri="http://schemas.openxmlformats.org/drawingml/2006/table">
            <a:tbl>
              <a:tblPr firstRow="1" bandRow="1">
                <a:tableStyleId>{073A0DAA-6AF3-43AB-8588-CEC1D06C72B9}</a:tableStyleId>
              </a:tblPr>
              <a:tblGrid>
                <a:gridCol w="2556372">
                  <a:extLst>
                    <a:ext uri="{9D8B030D-6E8A-4147-A177-3AD203B41FA5}">
                      <a16:colId xmlns:a16="http://schemas.microsoft.com/office/drawing/2014/main" val="4000417394"/>
                    </a:ext>
                  </a:extLst>
                </a:gridCol>
                <a:gridCol w="4268269">
                  <a:extLst>
                    <a:ext uri="{9D8B030D-6E8A-4147-A177-3AD203B41FA5}">
                      <a16:colId xmlns:a16="http://schemas.microsoft.com/office/drawing/2014/main" val="1635439976"/>
                    </a:ext>
                  </a:extLst>
                </a:gridCol>
                <a:gridCol w="3690959">
                  <a:extLst>
                    <a:ext uri="{9D8B030D-6E8A-4147-A177-3AD203B41FA5}">
                      <a16:colId xmlns:a16="http://schemas.microsoft.com/office/drawing/2014/main" val="184335460"/>
                    </a:ext>
                  </a:extLst>
                </a:gridCol>
              </a:tblGrid>
              <a:tr h="432657">
                <a:tc>
                  <a:txBody>
                    <a:bodyPr/>
                    <a:lstStyle/>
                    <a:p>
                      <a:pPr algn="ctr"/>
                      <a:r>
                        <a:rPr lang="zh-CN" altLang="en-US" sz="1400" dirty="0"/>
                        <a:t>条目</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400" dirty="0"/>
                        <a:t>细则</a:t>
                      </a:r>
                      <a:endParaRPr lang="zh-CN" altLang="en-US" sz="14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评分标准</a:t>
                      </a:r>
                    </a:p>
                  </a:txBody>
                  <a:tcPr anchor="ctr"/>
                </a:tc>
                <a:extLst>
                  <a:ext uri="{0D108BD9-81ED-4DB2-BD59-A6C34878D82A}">
                    <a16:rowId xmlns:a16="http://schemas.microsoft.com/office/drawing/2014/main" val="4259693118"/>
                  </a:ext>
                </a:extLst>
              </a:tr>
              <a:tr h="575149">
                <a:tc rowSpan="3">
                  <a:txBody>
                    <a:bodyPr/>
                    <a:lstStyle/>
                    <a:p>
                      <a:r>
                        <a:rPr kumimoji="1" lang="zh-CN" altLang="en-US" sz="1400" b="0" dirty="0"/>
                        <a:t>培训与教育（</a:t>
                      </a:r>
                      <a:r>
                        <a:rPr kumimoji="1" lang="en-US" altLang="zh-CN" sz="1400" b="0" dirty="0"/>
                        <a:t>50</a:t>
                      </a:r>
                      <a:r>
                        <a:rPr kumimoji="1" lang="zh-CN" altLang="en-US" sz="1400" b="0" dirty="0"/>
                        <a:t>分）</a:t>
                      </a:r>
                      <a:endParaRPr lang="en-US" altLang="zh-CN"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t>组织医院内或院际毛发疾病相关学习交流会</a:t>
                      </a:r>
                      <a:r>
                        <a:rPr lang="zh-CN" altLang="en-US" sz="1400" kern="1200" dirty="0">
                          <a:solidFill>
                            <a:schemeClr val="tx1"/>
                          </a:solidFill>
                        </a:rPr>
                        <a:t>（</a:t>
                      </a:r>
                      <a:r>
                        <a:rPr lang="en-US" altLang="zh-CN" sz="1400" kern="1200" dirty="0">
                          <a:solidFill>
                            <a:schemeClr val="tx1"/>
                          </a:solidFill>
                        </a:rPr>
                        <a:t>20</a:t>
                      </a:r>
                      <a:r>
                        <a:rPr lang="zh-CN" altLang="en-US" sz="1400" kern="1200" dirty="0">
                          <a:solidFill>
                            <a:schemeClr val="tx1"/>
                          </a:solidFill>
                        </a:rPr>
                        <a:t>分）</a:t>
                      </a:r>
                      <a:endParaRPr lang="en-US" altLang="zh-CN" sz="1400" dirty="0">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latin typeface="Microsoft YaHei" panose="020B0503020204020204" pitchFamily="34" charset="-122"/>
                          <a:ea typeface="Microsoft YaHei" panose="020B0503020204020204" pitchFamily="34" charset="-122"/>
                        </a:rPr>
                        <a:t>上传活动资料</a:t>
                      </a:r>
                      <a:endParaRPr lang="en-US" altLang="zh-CN"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370365133"/>
                  </a:ext>
                </a:extLst>
              </a:tr>
              <a:tr h="411870">
                <a:tc vMerge="1">
                  <a:txBody>
                    <a:bodyPr/>
                    <a:lstStyle/>
                    <a:p>
                      <a:endParaRPr lang="zh-CN" altLang="en-US" sz="1100" dirty="0">
                        <a:solidFill>
                          <a:schemeClr val="tx1"/>
                        </a:solidFill>
                        <a:latin typeface="Microsoft YaHei" panose="020B0503020204020204" pitchFamily="34" charset="-122"/>
                        <a:ea typeface="Microsoft YaHei" panose="020B0503020204020204" pitchFamily="34" charset="-122"/>
                      </a:endParaRPr>
                    </a:p>
                  </a:txBody>
                  <a:tcPr/>
                </a:tc>
                <a:tc>
                  <a:txBody>
                    <a:bodyPr/>
                    <a:lstStyle/>
                    <a:p>
                      <a:r>
                        <a:rPr lang="zh-CN" altLang="en-US" sz="1400" dirty="0"/>
                        <a:t>医院代表参与</a:t>
                      </a:r>
                      <a:r>
                        <a:rPr lang="zh-CN" altLang="en-US" sz="1400" kern="1200" dirty="0"/>
                        <a:t>国家中心发起的会议活动</a:t>
                      </a:r>
                      <a:r>
                        <a:rPr lang="zh-CN" altLang="en-US" sz="1400" kern="1200" dirty="0">
                          <a:solidFill>
                            <a:schemeClr val="tx1"/>
                          </a:solidFill>
                        </a:rPr>
                        <a:t>（</a:t>
                      </a:r>
                      <a:r>
                        <a:rPr lang="en-US" altLang="zh-CN" sz="1400" kern="1200" dirty="0">
                          <a:solidFill>
                            <a:schemeClr val="tx1"/>
                          </a:solidFill>
                        </a:rPr>
                        <a:t>20</a:t>
                      </a:r>
                      <a:r>
                        <a:rPr lang="zh-CN" altLang="en-US" sz="1400" kern="1200" dirty="0">
                          <a:solidFill>
                            <a:schemeClr val="tx1"/>
                          </a:solidFill>
                        </a:rPr>
                        <a:t>分）</a:t>
                      </a:r>
                      <a:endParaRPr lang="en-US" altLang="zh-CN" sz="1400" dirty="0">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solidFill>
                            <a:schemeClr val="tx1"/>
                          </a:solidFill>
                          <a:latin typeface="Microsoft YaHei" panose="020B0503020204020204" pitchFamily="34" charset="-122"/>
                          <a:ea typeface="Microsoft YaHei" panose="020B0503020204020204" pitchFamily="34" charset="-122"/>
                        </a:rPr>
                        <a:t>上传活动参与凭证等，至少参加</a:t>
                      </a:r>
                      <a:r>
                        <a:rPr lang="en-US" altLang="zh-CN" sz="1400" dirty="0">
                          <a:solidFill>
                            <a:schemeClr val="tx1"/>
                          </a:solidFill>
                          <a:latin typeface="Microsoft YaHei" panose="020B0503020204020204" pitchFamily="34" charset="-122"/>
                          <a:ea typeface="Microsoft YaHei" panose="020B0503020204020204" pitchFamily="34" charset="-122"/>
                        </a:rPr>
                        <a:t>2</a:t>
                      </a:r>
                      <a:r>
                        <a:rPr lang="zh-CN" altLang="en-US" sz="1400" dirty="0">
                          <a:solidFill>
                            <a:schemeClr val="tx1"/>
                          </a:solidFill>
                          <a:latin typeface="Microsoft YaHei" panose="020B0503020204020204" pitchFamily="34" charset="-122"/>
                          <a:ea typeface="Microsoft YaHei" panose="020B0503020204020204" pitchFamily="34" charset="-122"/>
                        </a:rPr>
                        <a:t>次</a:t>
                      </a:r>
                      <a:endParaRPr lang="en-US" altLang="zh-CN"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727707385"/>
                  </a:ext>
                </a:extLst>
              </a:tr>
              <a:tr h="470648">
                <a:tc vMerge="1">
                  <a:txBody>
                    <a:bodyPr/>
                    <a:lstStyle/>
                    <a:p>
                      <a:endParaRPr lang="en-US" altLang="zh-CN" sz="1400" b="1"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t>有效进行患者及家属健康教育</a:t>
                      </a:r>
                      <a:r>
                        <a:rPr lang="zh-CN" altLang="en-US" sz="1400" kern="1200" dirty="0">
                          <a:solidFill>
                            <a:schemeClr val="tx1"/>
                          </a:solidFill>
                        </a:rPr>
                        <a:t>（</a:t>
                      </a:r>
                      <a:r>
                        <a:rPr lang="en-US" altLang="zh-CN" sz="1400" kern="1200" dirty="0">
                          <a:solidFill>
                            <a:schemeClr val="tx1"/>
                          </a:solidFill>
                        </a:rPr>
                        <a:t>10</a:t>
                      </a:r>
                      <a:r>
                        <a:rPr lang="zh-CN" altLang="en-US" sz="1400" kern="1200" dirty="0">
                          <a:solidFill>
                            <a:schemeClr val="tx1"/>
                          </a:solidFill>
                        </a:rPr>
                        <a:t>分）</a:t>
                      </a:r>
                      <a:endParaRPr lang="en-US" altLang="zh-CN" sz="1400" dirty="0">
                        <a:latin typeface="Microsoft YaHei" panose="020B0503020204020204" pitchFamily="34" charset="-122"/>
                        <a:ea typeface="Microsoft YaHei" panose="020B0503020204020204" pitchFamily="34" charset="-122"/>
                      </a:endParaRPr>
                    </a:p>
                  </a:txBody>
                  <a:tcPr anchor="ctr"/>
                </a:tc>
                <a:tc>
                  <a:txBody>
                    <a:bodyPr/>
                    <a:lstStyle/>
                    <a:p>
                      <a:r>
                        <a:rPr lang="zh-CN" altLang="en-US" sz="1400" dirty="0">
                          <a:latin typeface="Microsoft YaHei" panose="020B0503020204020204" pitchFamily="34" charset="-122"/>
                          <a:ea typeface="Microsoft YaHei" panose="020B0503020204020204" pitchFamily="34" charset="-122"/>
                        </a:rPr>
                        <a:t>上传资料</a:t>
                      </a:r>
                      <a:endParaRPr lang="en-US" altLang="zh-CN"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229576482"/>
                  </a:ext>
                </a:extLst>
              </a:tr>
              <a:tr h="391853">
                <a:tc rowSpan="2">
                  <a:txBody>
                    <a:bodyPr/>
                    <a:lstStyle/>
                    <a:p>
                      <a:r>
                        <a:rPr lang="zh-CN" altLang="en-US" sz="1400" b="0" dirty="0"/>
                        <a:t>规范化诊疗与管理（</a:t>
                      </a:r>
                      <a:r>
                        <a:rPr lang="en-US" altLang="zh-CN" sz="1400" b="0" dirty="0"/>
                        <a:t>150</a:t>
                      </a:r>
                      <a:r>
                        <a:rPr lang="zh-CN" altLang="en-US" sz="1400" b="0" dirty="0"/>
                        <a:t>分）</a:t>
                      </a:r>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rPr>
                        <a:t>毛发健康规范化诊疗内部培训（</a:t>
                      </a:r>
                      <a:r>
                        <a:rPr lang="en-US" altLang="zh-CN" sz="1400" kern="1200" dirty="0">
                          <a:solidFill>
                            <a:schemeClr val="tx1"/>
                          </a:solidFill>
                        </a:rPr>
                        <a:t>50</a:t>
                      </a:r>
                      <a:r>
                        <a:rPr lang="zh-CN" altLang="en-US" sz="1400" kern="1200" dirty="0">
                          <a:solidFill>
                            <a:schemeClr val="tx1"/>
                          </a:solidFill>
                        </a:rPr>
                        <a:t>分）</a:t>
                      </a:r>
                      <a:endParaRPr lang="zh-CN" altLang="en-US"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上传资料</a:t>
                      </a:r>
                      <a:endParaRPr lang="en-US" altLang="zh-CN"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187511522"/>
                  </a:ext>
                </a:extLst>
              </a:tr>
              <a:tr h="391853">
                <a:tc vMerge="1">
                  <a:txBody>
                    <a:bodyPr/>
                    <a:lstStyle/>
                    <a:p>
                      <a:r>
                        <a:rPr lang="zh-CN" altLang="en-US" sz="1400" b="1" dirty="0">
                          <a:latin typeface="Microsoft YaHei" panose="020B0503020204020204" pitchFamily="34" charset="-122"/>
                          <a:ea typeface="Microsoft YaHei" panose="020B0503020204020204" pitchFamily="34" charset="-122"/>
                        </a:rPr>
                        <a:t>皮肤专业门诊（</a:t>
                      </a:r>
                      <a:r>
                        <a:rPr lang="en-US" altLang="zh-CN" sz="1400" b="1" dirty="0">
                          <a:latin typeface="Microsoft YaHei" panose="020B0503020204020204" pitchFamily="34" charset="-122"/>
                          <a:ea typeface="Microsoft YaHei" panose="020B0503020204020204" pitchFamily="34" charset="-122"/>
                        </a:rPr>
                        <a:t>120</a:t>
                      </a:r>
                      <a:r>
                        <a:rPr lang="zh-CN" altLang="en-US" sz="1400" b="1" dirty="0">
                          <a:latin typeface="Microsoft YaHei" panose="020B0503020204020204" pitchFamily="34" charset="-122"/>
                          <a:ea typeface="Microsoft YaHei" panose="020B0503020204020204" pitchFamily="34" charset="-122"/>
                        </a:rPr>
                        <a:t>分）</a:t>
                      </a:r>
                      <a:endParaRPr lang="zh-CN" altLang="en-US" sz="1400" b="1" dirty="0">
                        <a:solidFill>
                          <a:schemeClr val="tx1"/>
                        </a:solidFill>
                        <a:latin typeface="Microsoft YaHei" panose="020B0503020204020204" pitchFamily="34" charset="-122"/>
                        <a:ea typeface="Microsoft YaHei" panose="020B0503020204020204" pitchFamily="34" charset="-122"/>
                      </a:endParaRPr>
                    </a:p>
                  </a:txBody>
                  <a:tcPr anchor="ctr">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tx1"/>
                          </a:solidFill>
                        </a:rPr>
                        <a:t>毛发健康规范化诊疗考试（</a:t>
                      </a:r>
                      <a:r>
                        <a:rPr lang="en-US" altLang="zh-CN" sz="1400" kern="1200" dirty="0">
                          <a:solidFill>
                            <a:schemeClr val="tx1"/>
                          </a:solidFill>
                        </a:rPr>
                        <a:t>100</a:t>
                      </a:r>
                      <a:r>
                        <a:rPr lang="zh-CN" altLang="en-US" sz="1400" kern="1200" dirty="0">
                          <a:solidFill>
                            <a:schemeClr val="tx1"/>
                          </a:solidFill>
                        </a:rPr>
                        <a:t>分）</a:t>
                      </a:r>
                      <a:endParaRPr lang="en-US" altLang="zh-CN" sz="14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Microsoft YaHei" panose="020B0503020204020204" pitchFamily="34" charset="-122"/>
                          <a:ea typeface="Microsoft YaHei" panose="020B0503020204020204" pitchFamily="34" charset="-122"/>
                        </a:rPr>
                        <a:t>上传资料</a:t>
                      </a:r>
                      <a:endParaRPr lang="en-US" altLang="zh-CN"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4192015427"/>
                  </a:ext>
                </a:extLst>
              </a:tr>
            </a:tbl>
          </a:graphicData>
        </a:graphic>
      </p:graphicFrame>
      <p:sp>
        <p:nvSpPr>
          <p:cNvPr id="5" name="Title 1">
            <a:extLst>
              <a:ext uri="{FF2B5EF4-FFF2-40B4-BE49-F238E27FC236}">
                <a16:creationId xmlns:a16="http://schemas.microsoft.com/office/drawing/2014/main" id="{1FB808A6-13B4-B31C-EC38-D7AF3AD532DD}"/>
              </a:ext>
            </a:extLst>
          </p:cNvPr>
          <p:cNvSpPr txBox="1"/>
          <p:nvPr/>
        </p:nvSpPr>
        <p:spPr bwMode="gray">
          <a:xfrm>
            <a:off x="1482343" y="828467"/>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诊疗中心建设评估标准</a:t>
            </a:r>
            <a:r>
              <a:rPr lang="en-US" altLang="zh-CN" dirty="0">
                <a:solidFill>
                  <a:srgbClr val="A9232D"/>
                </a:solidFill>
              </a:rPr>
              <a:t>——</a:t>
            </a:r>
            <a:r>
              <a:rPr lang="zh-CN" altLang="en-US" dirty="0">
                <a:solidFill>
                  <a:srgbClr val="A9232D"/>
                </a:solidFill>
              </a:rPr>
              <a:t>培训与教育</a:t>
            </a:r>
            <a:r>
              <a:rPr lang="en-US" altLang="zh-CN" dirty="0">
                <a:solidFill>
                  <a:srgbClr val="A9232D"/>
                </a:solidFill>
              </a:rPr>
              <a:t>&amp;</a:t>
            </a:r>
            <a:r>
              <a:rPr lang="zh-CN" altLang="en-US" dirty="0">
                <a:solidFill>
                  <a:srgbClr val="A9232D"/>
                </a:solidFill>
              </a:rPr>
              <a:t>规范化诊疗与管理</a:t>
            </a:r>
            <a:endParaRPr lang="en-US" altLang="zh-CN" u="sng" dirty="0">
              <a:solidFill>
                <a:srgbClr val="A9232D"/>
              </a:solidFill>
            </a:endParaRPr>
          </a:p>
        </p:txBody>
      </p:sp>
    </p:spTree>
    <p:extLst>
      <p:ext uri="{BB962C8B-B14F-4D97-AF65-F5344CB8AC3E}">
        <p14:creationId xmlns:p14="http://schemas.microsoft.com/office/powerpoint/2010/main" val="4813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60D3-6C2A-75AD-C2C3-46434CE02C97}"/>
              </a:ext>
            </a:extLst>
          </p:cNvPr>
          <p:cNvSpPr>
            <a:spLocks noGrp="1"/>
          </p:cNvSpPr>
          <p:nvPr>
            <p:ph type="title"/>
          </p:nvPr>
        </p:nvSpPr>
        <p:spPr/>
        <p:txBody>
          <a:bodyPr/>
          <a:lstStyle/>
          <a:p>
            <a:r>
              <a:rPr lang="zh-CN" altLang="en-US" sz="2400" dirty="0">
                <a:solidFill>
                  <a:schemeClr val="bg1"/>
                </a:solidFill>
                <a:latin typeface="Calibri" panose="020F0502020204030204" pitchFamily="34" charset="0"/>
                <a:cs typeface="Calibri" panose="020F0502020204030204" pitchFamily="34" charset="0"/>
              </a:rPr>
              <a:t>诊疗能力评估标准</a:t>
            </a:r>
            <a:endParaRPr lang="en-US" sz="2400" dirty="0">
              <a:solidFill>
                <a:schemeClr val="bg1"/>
              </a:solidFill>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92BD6F4E-8760-D740-C600-62DC3E3EC0E9}"/>
              </a:ext>
            </a:extLst>
          </p:cNvPr>
          <p:cNvGraphicFramePr>
            <a:graphicFrameLocks/>
          </p:cNvGraphicFramePr>
          <p:nvPr>
            <p:extLst>
              <p:ext uri="{D42A27DB-BD31-4B8C-83A1-F6EECF244321}">
                <p14:modId xmlns:p14="http://schemas.microsoft.com/office/powerpoint/2010/main" val="3350366468"/>
              </p:ext>
            </p:extLst>
          </p:nvPr>
        </p:nvGraphicFramePr>
        <p:xfrm>
          <a:off x="603123" y="1818222"/>
          <a:ext cx="10985754" cy="3173491"/>
        </p:xfrm>
        <a:graphic>
          <a:graphicData uri="http://schemas.openxmlformats.org/drawingml/2006/table">
            <a:tbl>
              <a:tblPr firstRow="1" bandRow="1">
                <a:tableStyleId>{073A0DAA-6AF3-43AB-8588-CEC1D06C72B9}</a:tableStyleId>
              </a:tblPr>
              <a:tblGrid>
                <a:gridCol w="2556372">
                  <a:extLst>
                    <a:ext uri="{9D8B030D-6E8A-4147-A177-3AD203B41FA5}">
                      <a16:colId xmlns:a16="http://schemas.microsoft.com/office/drawing/2014/main" val="4000417394"/>
                    </a:ext>
                  </a:extLst>
                </a:gridCol>
                <a:gridCol w="3495433">
                  <a:extLst>
                    <a:ext uri="{9D8B030D-6E8A-4147-A177-3AD203B41FA5}">
                      <a16:colId xmlns:a16="http://schemas.microsoft.com/office/drawing/2014/main" val="1635439976"/>
                    </a:ext>
                  </a:extLst>
                </a:gridCol>
                <a:gridCol w="4933949">
                  <a:extLst>
                    <a:ext uri="{9D8B030D-6E8A-4147-A177-3AD203B41FA5}">
                      <a16:colId xmlns:a16="http://schemas.microsoft.com/office/drawing/2014/main" val="3812389163"/>
                    </a:ext>
                  </a:extLst>
                </a:gridCol>
              </a:tblGrid>
              <a:tr h="389787">
                <a:tc>
                  <a:txBody>
                    <a:bodyPr/>
                    <a:lstStyle/>
                    <a:p>
                      <a:pPr algn="ctr"/>
                      <a:r>
                        <a:rPr lang="zh-CN" altLang="en-US" sz="1200" dirty="0"/>
                        <a:t>条目</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algn="ctr"/>
                      <a:r>
                        <a:rPr lang="zh-CN" altLang="en-US" sz="1200" dirty="0"/>
                        <a:t>细则</a:t>
                      </a:r>
                      <a:endParaRPr lang="zh-CN" altLang="en-US" sz="12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200" dirty="0">
                          <a:latin typeface="Microsoft YaHei" panose="020B0503020204020204" pitchFamily="34" charset="-122"/>
                          <a:ea typeface="Microsoft YaHei" panose="020B0503020204020204" pitchFamily="34" charset="-122"/>
                        </a:rPr>
                        <a:t>评分标准</a:t>
                      </a:r>
                    </a:p>
                  </a:txBody>
                  <a:tcPr anchor="ctr"/>
                </a:tc>
                <a:extLst>
                  <a:ext uri="{0D108BD9-81ED-4DB2-BD59-A6C34878D82A}">
                    <a16:rowId xmlns:a16="http://schemas.microsoft.com/office/drawing/2014/main" val="4259693118"/>
                  </a:ext>
                </a:extLst>
              </a:tr>
              <a:tr h="37105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00" b="0" dirty="0"/>
                        <a:t>患者数量（满分</a:t>
                      </a:r>
                      <a:r>
                        <a:rPr kumimoji="1" lang="en-US" altLang="zh-CN" sz="1100" b="0" dirty="0"/>
                        <a:t>300</a:t>
                      </a:r>
                      <a:r>
                        <a:rPr kumimoji="1" lang="zh-CN" altLang="en-US" sz="1100" b="0" dirty="0"/>
                        <a:t>分）</a:t>
                      </a:r>
                      <a:endParaRPr lang="en-US" altLang="zh-CN" sz="1100" b="0"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200" dirty="0"/>
                        <a:t>有效管理接受治疗的患者数量</a:t>
                      </a:r>
                      <a:endParaRPr lang="en-US" altLang="zh-CN" sz="12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Microsoft YaHei" panose="020B0503020204020204" pitchFamily="34" charset="-122"/>
                          <a:ea typeface="Microsoft YaHei" panose="020B0503020204020204" pitchFamily="34" charset="-122"/>
                        </a:rPr>
                        <a:t>&lt;80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80-100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30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100-150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50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150-200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80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200-250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100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a:solidFill>
                            <a:schemeClr val="tx1"/>
                          </a:solidFill>
                          <a:latin typeface="Microsoft YaHei" panose="020B0503020204020204" pitchFamily="34" charset="-122"/>
                          <a:ea typeface="Microsoft YaHei" panose="020B0503020204020204" pitchFamily="34" charset="-122"/>
                        </a:rPr>
                        <a:t>≥250</a:t>
                      </a:r>
                      <a:r>
                        <a:rPr lang="zh-CN" altLang="en-US" sz="120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150</a:t>
                      </a:r>
                      <a:r>
                        <a:rPr lang="zh-CN" altLang="en-US" sz="12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727707385"/>
                  </a:ext>
                </a:extLst>
              </a:tr>
              <a:tr h="424013">
                <a:tc vMerge="1">
                  <a:txBody>
                    <a:bodyPr/>
                    <a:lstStyle/>
                    <a:p>
                      <a:endParaRPr lang="en-US" altLang="zh-CN" sz="1400" b="1" dirty="0">
                        <a:solidFill>
                          <a:schemeClr val="tx1"/>
                        </a:solidFill>
                        <a:latin typeface="Microsoft YaHei" panose="020B0503020204020204" pitchFamily="34" charset="-122"/>
                        <a:ea typeface="Microsoft YaHei" panose="020B0503020204020204" pitchFamily="34" charset="-122"/>
                      </a:endParaRPr>
                    </a:p>
                  </a:txBody>
                  <a:tcPr anchor="ctr"/>
                </a:tc>
                <a:tc>
                  <a:txBody>
                    <a:bodyPr/>
                    <a:lstStyle/>
                    <a:p>
                      <a:r>
                        <a:rPr lang="zh-CN" altLang="en-US" sz="1200" dirty="0">
                          <a:latin typeface="Microsoft YaHei" panose="020B0503020204020204" pitchFamily="34" charset="-122"/>
                          <a:ea typeface="Microsoft YaHei" panose="020B0503020204020204" pitchFamily="34" charset="-122"/>
                        </a:rPr>
                        <a:t>有效管理使用靶向药物治疗的患者数量</a:t>
                      </a:r>
                      <a:endParaRPr lang="en-US" altLang="zh-CN" sz="12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Microsoft YaHei" panose="020B0503020204020204" pitchFamily="34" charset="-122"/>
                          <a:ea typeface="Microsoft YaHei" panose="020B0503020204020204" pitchFamily="34" charset="-122"/>
                        </a:rPr>
                        <a:t>&lt;5</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5-10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30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11-15</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50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16-20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80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21-30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100</a:t>
                      </a:r>
                      <a:r>
                        <a:rPr lang="zh-CN" altLang="en-US" sz="1200" dirty="0">
                          <a:solidFill>
                            <a:schemeClr val="tx1"/>
                          </a:solidFill>
                          <a:latin typeface="Microsoft YaHei" panose="020B0503020204020204" pitchFamily="34" charset="-122"/>
                          <a:ea typeface="Microsoft YaHei" panose="020B0503020204020204" pitchFamily="34" charset="-122"/>
                        </a:rPr>
                        <a:t>分；</a:t>
                      </a:r>
                      <a:r>
                        <a:rPr lang="en-US" altLang="zh-CN" sz="1200" dirty="0">
                          <a:solidFill>
                            <a:schemeClr val="tx1"/>
                          </a:solidFill>
                          <a:latin typeface="Microsoft YaHei" panose="020B0503020204020204" pitchFamily="34" charset="-122"/>
                          <a:ea typeface="Microsoft YaHei" panose="020B0503020204020204" pitchFamily="34" charset="-122"/>
                        </a:rPr>
                        <a:t>≥30</a:t>
                      </a:r>
                      <a:r>
                        <a:rPr lang="zh-CN" altLang="en-US" sz="1200" dirty="0">
                          <a:solidFill>
                            <a:schemeClr val="tx1"/>
                          </a:solidFill>
                          <a:latin typeface="Microsoft YaHei" panose="020B0503020204020204" pitchFamily="34" charset="-122"/>
                          <a:ea typeface="Microsoft YaHei" panose="020B0503020204020204" pitchFamily="34" charset="-122"/>
                        </a:rPr>
                        <a:t>人</a:t>
                      </a:r>
                      <a:r>
                        <a:rPr lang="en-US" altLang="zh-CN" sz="1200" dirty="0">
                          <a:solidFill>
                            <a:schemeClr val="tx1"/>
                          </a:solidFill>
                          <a:latin typeface="Microsoft YaHei" panose="020B0503020204020204" pitchFamily="34" charset="-122"/>
                          <a:ea typeface="Microsoft YaHei" panose="020B0503020204020204" pitchFamily="34" charset="-122"/>
                        </a:rPr>
                        <a:t>/</a:t>
                      </a:r>
                      <a:r>
                        <a:rPr lang="zh-CN" altLang="en-US" sz="1200" dirty="0">
                          <a:solidFill>
                            <a:schemeClr val="tx1"/>
                          </a:solidFill>
                          <a:latin typeface="Microsoft YaHei" panose="020B0503020204020204" pitchFamily="34" charset="-122"/>
                          <a:ea typeface="Microsoft YaHei" panose="020B0503020204020204" pitchFamily="34" charset="-122"/>
                        </a:rPr>
                        <a:t>月，</a:t>
                      </a:r>
                      <a:r>
                        <a:rPr lang="en-US" altLang="zh-CN" sz="1200" dirty="0">
                          <a:solidFill>
                            <a:schemeClr val="tx1"/>
                          </a:solidFill>
                          <a:latin typeface="Microsoft YaHei" panose="020B0503020204020204" pitchFamily="34" charset="-122"/>
                          <a:ea typeface="Microsoft YaHei" panose="020B0503020204020204" pitchFamily="34" charset="-122"/>
                        </a:rPr>
                        <a:t>150</a:t>
                      </a:r>
                      <a:r>
                        <a:rPr lang="zh-CN" altLang="en-US" sz="12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4229576482"/>
                  </a:ext>
                </a:extLst>
              </a:tr>
              <a:tr h="353026">
                <a:tc rowSpan="4">
                  <a:txBody>
                    <a:bodyPr/>
                    <a:lstStyle/>
                    <a:p>
                      <a:r>
                        <a:rPr kumimoji="1" lang="zh-CN" altLang="en-US" sz="1200" b="0" kern="1200" dirty="0">
                          <a:solidFill>
                            <a:schemeClr val="dk1"/>
                          </a:solidFill>
                        </a:rPr>
                        <a:t>随访率</a:t>
                      </a:r>
                      <a:r>
                        <a:rPr kumimoji="1" lang="zh-CN" altLang="en-US" sz="1200" b="0" dirty="0"/>
                        <a:t>（满分</a:t>
                      </a:r>
                      <a:r>
                        <a:rPr kumimoji="1" lang="en-US" altLang="zh-CN" sz="1200" b="0" dirty="0"/>
                        <a:t>200</a:t>
                      </a:r>
                      <a:r>
                        <a:rPr kumimoji="1" lang="zh-CN" altLang="en-US" sz="1200" b="0" dirty="0"/>
                        <a:t>分）</a:t>
                      </a:r>
                      <a:endParaRPr kumimoji="1" lang="zh-CN" altLang="en-US" sz="1200" b="0" kern="1200" dirty="0">
                        <a:solidFill>
                          <a:schemeClr val="dk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rPr>
                        <a:t>患者</a:t>
                      </a:r>
                      <a:r>
                        <a:rPr lang="en-US" altLang="zh-CN" sz="1200" kern="1200" dirty="0">
                          <a:solidFill>
                            <a:schemeClr val="tx1"/>
                          </a:solidFill>
                        </a:rPr>
                        <a:t>1</a:t>
                      </a:r>
                      <a:r>
                        <a:rPr lang="zh-CN" altLang="en-US" sz="1200" kern="1200" dirty="0">
                          <a:solidFill>
                            <a:schemeClr val="tx1"/>
                          </a:solidFill>
                        </a:rPr>
                        <a:t>个月随访率，量表完整度</a:t>
                      </a:r>
                      <a:endParaRPr lang="zh-CN" altLang="en-US" sz="12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50%~60%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10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60%~70%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30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2187511522"/>
                  </a:ext>
                </a:extLst>
              </a:tr>
              <a:tr h="35302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rPr>
                        <a:t>患者</a:t>
                      </a:r>
                      <a:r>
                        <a:rPr lang="en-US" altLang="zh-CN" sz="1200" kern="1200" dirty="0">
                          <a:solidFill>
                            <a:schemeClr val="tx1"/>
                          </a:solidFill>
                        </a:rPr>
                        <a:t>2</a:t>
                      </a:r>
                      <a:r>
                        <a:rPr lang="zh-CN" altLang="en-US" sz="1200" kern="1200" dirty="0">
                          <a:solidFill>
                            <a:schemeClr val="tx1"/>
                          </a:solidFill>
                        </a:rPr>
                        <a:t>个月随访率，量表完整度</a:t>
                      </a:r>
                      <a:endParaRPr lang="zh-CN" altLang="en-US" sz="12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50%~60%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10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60%~70%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30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2963657015"/>
                  </a:ext>
                </a:extLst>
              </a:tr>
              <a:tr h="353026">
                <a:tc vMerge="1">
                  <a:txBody>
                    <a:bodyPr/>
                    <a:lstStyle/>
                    <a:p>
                      <a:r>
                        <a:rPr lang="zh-CN" altLang="en-US" sz="1400" b="1" dirty="0">
                          <a:latin typeface="Microsoft YaHei" panose="020B0503020204020204" pitchFamily="34" charset="-122"/>
                          <a:ea typeface="Microsoft YaHei" panose="020B0503020204020204" pitchFamily="34" charset="-122"/>
                        </a:rPr>
                        <a:t>皮肤专业门诊（</a:t>
                      </a:r>
                      <a:r>
                        <a:rPr lang="en-US" altLang="zh-CN" sz="1400" b="1" dirty="0">
                          <a:latin typeface="Microsoft YaHei" panose="020B0503020204020204" pitchFamily="34" charset="-122"/>
                          <a:ea typeface="Microsoft YaHei" panose="020B0503020204020204" pitchFamily="34" charset="-122"/>
                        </a:rPr>
                        <a:t>120</a:t>
                      </a:r>
                      <a:r>
                        <a:rPr lang="zh-CN" altLang="en-US" sz="1400" b="1" dirty="0">
                          <a:latin typeface="Microsoft YaHei" panose="020B0503020204020204" pitchFamily="34" charset="-122"/>
                          <a:ea typeface="Microsoft YaHei" panose="020B0503020204020204" pitchFamily="34" charset="-122"/>
                        </a:rPr>
                        <a:t>分）</a:t>
                      </a:r>
                      <a:endParaRPr lang="zh-CN" altLang="en-US" sz="1400" b="1" dirty="0">
                        <a:solidFill>
                          <a:schemeClr val="tx1"/>
                        </a:solidFill>
                        <a:latin typeface="Microsoft YaHei" panose="020B0503020204020204" pitchFamily="34" charset="-122"/>
                        <a:ea typeface="Microsoft YaHei" panose="020B0503020204020204" pitchFamily="34" charset="-122"/>
                      </a:endParaRPr>
                    </a:p>
                  </a:txBody>
                  <a:tcPr anchor="ctr">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rPr>
                        <a:t>患者</a:t>
                      </a:r>
                      <a:r>
                        <a:rPr lang="en-US" altLang="zh-CN" sz="1200" kern="1200" dirty="0">
                          <a:solidFill>
                            <a:schemeClr val="tx1"/>
                          </a:solidFill>
                        </a:rPr>
                        <a:t>3</a:t>
                      </a:r>
                      <a:r>
                        <a:rPr lang="zh-CN" altLang="en-US" sz="1200" kern="1200" dirty="0">
                          <a:solidFill>
                            <a:schemeClr val="tx1"/>
                          </a:solidFill>
                        </a:rPr>
                        <a:t>个月随访率，量表完整度</a:t>
                      </a:r>
                      <a:endParaRPr lang="zh-CN" altLang="en-US" sz="12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50%~60%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10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60%~70%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30</a:t>
                      </a:r>
                      <a:r>
                        <a:rPr lang="zh-CN" altLang="en-US" sz="1100" dirty="0">
                          <a:solidFill>
                            <a:schemeClr val="tx1"/>
                          </a:solidFill>
                          <a:latin typeface="Microsoft YaHei" panose="020B0503020204020204" pitchFamily="34" charset="-122"/>
                          <a:ea typeface="Microsoft YaHei" panose="020B0503020204020204" pitchFamily="34" charset="-122"/>
                        </a:rPr>
                        <a:t>分；＞</a:t>
                      </a:r>
                      <a:r>
                        <a:rPr lang="en-US" altLang="zh-CN" sz="1100" dirty="0">
                          <a:solidFill>
                            <a:schemeClr val="tx1"/>
                          </a:solidFill>
                          <a:latin typeface="Microsoft YaHei" panose="020B0503020204020204" pitchFamily="34" charset="-122"/>
                          <a:ea typeface="Microsoft YaHei" panose="020B0503020204020204" pitchFamily="34" charset="-122"/>
                        </a:rPr>
                        <a:t>70%</a:t>
                      </a:r>
                      <a:r>
                        <a:rPr lang="zh-CN" altLang="en-US" sz="1100" dirty="0">
                          <a:solidFill>
                            <a:schemeClr val="tx1"/>
                          </a:solidFill>
                          <a:latin typeface="Microsoft YaHei" panose="020B0503020204020204" pitchFamily="34" charset="-122"/>
                          <a:ea typeface="Microsoft YaHei" panose="020B0503020204020204" pitchFamily="34" charset="-122"/>
                        </a:rPr>
                        <a:t>，</a:t>
                      </a:r>
                      <a:r>
                        <a:rPr lang="en-US" altLang="zh-CN" sz="1100" dirty="0">
                          <a:solidFill>
                            <a:schemeClr val="tx1"/>
                          </a:solidFill>
                          <a:latin typeface="Microsoft YaHei" panose="020B0503020204020204" pitchFamily="34" charset="-122"/>
                          <a:ea typeface="Microsoft YaHei" panose="020B0503020204020204" pitchFamily="34" charset="-122"/>
                        </a:rPr>
                        <a:t>50</a:t>
                      </a:r>
                      <a:r>
                        <a:rPr lang="zh-CN" altLang="en-US" sz="11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4192015427"/>
                  </a:ext>
                </a:extLst>
              </a:tr>
              <a:tr h="353026">
                <a:tc vMerge="1">
                  <a:txBody>
                    <a:bodyPr/>
                    <a:lstStyle/>
                    <a:p>
                      <a:endParaRPr kumimoji="1" lang="zh-CN" altLang="en-US" sz="1400" b="0" kern="1200" dirty="0">
                        <a:solidFill>
                          <a:schemeClr val="dk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毛发疾病患者生活质量评估率</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40%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分；</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40%~50%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10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分；＞</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50%~60%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30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分；＞</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60%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a:t>
                      </a:r>
                      <a:r>
                        <a:rPr lang="en-US" altLang="zh-CN" sz="1200" kern="1200" dirty="0">
                          <a:solidFill>
                            <a:schemeClr val="tx1"/>
                          </a:solidFill>
                          <a:latin typeface="Microsoft YaHei" panose="020B0503020204020204" pitchFamily="34" charset="-122"/>
                          <a:ea typeface="Microsoft YaHei" panose="020B0503020204020204" pitchFamily="34" charset="-122"/>
                          <a:cs typeface="+mn-cs"/>
                        </a:rPr>
                        <a:t>50</a:t>
                      </a:r>
                      <a:r>
                        <a:rPr lang="zh-CN" altLang="en-US" sz="1200" kern="1200" dirty="0">
                          <a:solidFill>
                            <a:schemeClr val="tx1"/>
                          </a:solidFill>
                          <a:latin typeface="Microsoft YaHei" panose="020B0503020204020204" pitchFamily="34" charset="-122"/>
                          <a:ea typeface="Microsoft YaHei" panose="020B0503020204020204" pitchFamily="34" charset="-122"/>
                          <a:cs typeface="+mn-cs"/>
                        </a:rPr>
                        <a:t>分</a:t>
                      </a:r>
                    </a:p>
                  </a:txBody>
                  <a:tcPr anchor="ctr"/>
                </a:tc>
                <a:extLst>
                  <a:ext uri="{0D108BD9-81ED-4DB2-BD59-A6C34878D82A}">
                    <a16:rowId xmlns:a16="http://schemas.microsoft.com/office/drawing/2014/main" val="632510515"/>
                  </a:ext>
                </a:extLst>
              </a:tr>
              <a:tr h="353026">
                <a:tc>
                  <a:txBody>
                    <a:bodyPr/>
                    <a:lstStyle/>
                    <a:p>
                      <a:r>
                        <a:rPr kumimoji="1" lang="zh-CN" altLang="en-US" sz="1200" b="0" kern="1200" dirty="0">
                          <a:solidFill>
                            <a:schemeClr val="dk1"/>
                          </a:solidFill>
                        </a:rPr>
                        <a:t>治疗反应随访报告</a:t>
                      </a:r>
                      <a:r>
                        <a:rPr kumimoji="1" lang="zh-CN" altLang="en-US" sz="1200" b="0" dirty="0"/>
                        <a:t>（满分</a:t>
                      </a:r>
                      <a:r>
                        <a:rPr kumimoji="1" lang="en-US" altLang="zh-CN" sz="1200" b="0" dirty="0"/>
                        <a:t>100</a:t>
                      </a:r>
                      <a:r>
                        <a:rPr kumimoji="1" lang="zh-CN" altLang="en-US" sz="1200" b="0" dirty="0"/>
                        <a:t>分）</a:t>
                      </a:r>
                      <a:endParaRPr kumimoji="1" lang="zh-CN" altLang="en-US" sz="1200" b="0" kern="1200" dirty="0">
                        <a:solidFill>
                          <a:schemeClr val="dk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rPr>
                        <a:t>不良事件报告</a:t>
                      </a:r>
                      <a:endParaRPr lang="zh-CN" altLang="en-US" sz="12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icrosoft YaHei" panose="020B0503020204020204" pitchFamily="34" charset="-122"/>
                          <a:ea typeface="Microsoft YaHei" panose="020B0503020204020204" pitchFamily="34" charset="-122"/>
                        </a:rPr>
                        <a:t>无，</a:t>
                      </a:r>
                      <a:r>
                        <a:rPr lang="en-US" altLang="zh-CN" sz="1200" dirty="0">
                          <a:solidFill>
                            <a:schemeClr val="tx1"/>
                          </a:solidFill>
                          <a:latin typeface="Microsoft YaHei" panose="020B0503020204020204" pitchFamily="34" charset="-122"/>
                          <a:ea typeface="Microsoft YaHei" panose="020B0503020204020204" pitchFamily="34" charset="-122"/>
                        </a:rPr>
                        <a:t>0</a:t>
                      </a:r>
                      <a:r>
                        <a:rPr lang="zh-CN" altLang="en-US" sz="1200" dirty="0">
                          <a:solidFill>
                            <a:schemeClr val="tx1"/>
                          </a:solidFill>
                          <a:latin typeface="Microsoft YaHei" panose="020B0503020204020204" pitchFamily="34" charset="-122"/>
                          <a:ea typeface="Microsoft YaHei" panose="020B0503020204020204" pitchFamily="34" charset="-122"/>
                        </a:rPr>
                        <a:t>分；有，</a:t>
                      </a:r>
                      <a:r>
                        <a:rPr lang="en-US" altLang="zh-CN" sz="1200" dirty="0">
                          <a:solidFill>
                            <a:schemeClr val="tx1"/>
                          </a:solidFill>
                          <a:latin typeface="Microsoft YaHei" panose="020B0503020204020204" pitchFamily="34" charset="-122"/>
                          <a:ea typeface="Microsoft YaHei" panose="020B0503020204020204" pitchFamily="34" charset="-122"/>
                        </a:rPr>
                        <a:t>100</a:t>
                      </a:r>
                      <a:r>
                        <a:rPr lang="zh-CN" altLang="en-US" sz="1200" dirty="0">
                          <a:solidFill>
                            <a:schemeClr val="tx1"/>
                          </a:solidFill>
                          <a:latin typeface="Microsoft YaHei" panose="020B0503020204020204" pitchFamily="34" charset="-122"/>
                          <a:ea typeface="Microsoft YaHei" panose="020B0503020204020204" pitchFamily="34" charset="-122"/>
                        </a:rPr>
                        <a:t>分</a:t>
                      </a:r>
                    </a:p>
                  </a:txBody>
                  <a:tcPr anchor="ctr"/>
                </a:tc>
                <a:extLst>
                  <a:ext uri="{0D108BD9-81ED-4DB2-BD59-A6C34878D82A}">
                    <a16:rowId xmlns:a16="http://schemas.microsoft.com/office/drawing/2014/main" val="2221905761"/>
                  </a:ext>
                </a:extLst>
              </a:tr>
            </a:tbl>
          </a:graphicData>
        </a:graphic>
      </p:graphicFrame>
      <p:sp>
        <p:nvSpPr>
          <p:cNvPr id="5" name="Title 1">
            <a:extLst>
              <a:ext uri="{FF2B5EF4-FFF2-40B4-BE49-F238E27FC236}">
                <a16:creationId xmlns:a16="http://schemas.microsoft.com/office/drawing/2014/main" id="{1FB808A6-13B4-B31C-EC38-D7AF3AD532DD}"/>
              </a:ext>
            </a:extLst>
          </p:cNvPr>
          <p:cNvSpPr txBox="1"/>
          <p:nvPr/>
        </p:nvSpPr>
        <p:spPr bwMode="gray">
          <a:xfrm>
            <a:off x="1482343" y="755315"/>
            <a:ext cx="8784976" cy="498475"/>
          </a:xfrm>
          <a:prstGeom prst="rect">
            <a:avLst/>
          </a:prstGeom>
        </p:spPr>
        <p:txBody>
          <a:bodyPr vert="horz" lIns="36000" tIns="36000" rIns="36000" bIns="36000" rtlCol="0" anchor="t" anchorCtr="0">
            <a:noAutofit/>
          </a:bodyPr>
          <a:lstStyle>
            <a:lvl1pPr defTabSz="685800">
              <a:spcBef>
                <a:spcPct val="0"/>
              </a:spcBef>
              <a:buNone/>
              <a:defRPr sz="2400" b="1">
                <a:solidFill>
                  <a:schemeClr val="accent1"/>
                </a:solidFill>
                <a:latin typeface="微软雅黑" panose="020B0503020204020204" pitchFamily="34" charset="-122"/>
                <a:ea typeface="微软雅黑" panose="020B0503020204020204" pitchFamily="34" charset="-122"/>
                <a:cs typeface="+mj-cs"/>
              </a:defRPr>
            </a:lvl1pPr>
          </a:lstStyle>
          <a:p>
            <a:pPr algn="ctr"/>
            <a:r>
              <a:rPr lang="zh-CN" altLang="en-US" dirty="0">
                <a:solidFill>
                  <a:srgbClr val="A9232D"/>
                </a:solidFill>
              </a:rPr>
              <a:t>诊疗能力评估标准</a:t>
            </a:r>
            <a:endParaRPr lang="en-US" altLang="zh-CN" u="sng" dirty="0">
              <a:solidFill>
                <a:srgbClr val="A9232D"/>
              </a:solidFill>
            </a:endParaRPr>
          </a:p>
        </p:txBody>
      </p:sp>
    </p:spTree>
    <p:extLst>
      <p:ext uri="{BB962C8B-B14F-4D97-AF65-F5344CB8AC3E}">
        <p14:creationId xmlns:p14="http://schemas.microsoft.com/office/powerpoint/2010/main" val="295209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1905175-E649-0F46-B385-3276FE427602}"/>
              </a:ext>
            </a:extLst>
          </p:cNvPr>
          <p:cNvSpPr>
            <a:spLocks noGrp="1"/>
          </p:cNvSpPr>
          <p:nvPr>
            <p:ph type="title"/>
          </p:nvPr>
        </p:nvSpPr>
        <p:spPr>
          <a:xfrm>
            <a:off x="0" y="995247"/>
            <a:ext cx="12192000" cy="1009651"/>
          </a:xfrm>
        </p:spPr>
        <p:txBody>
          <a:bodyPr>
            <a:normAutofit/>
          </a:bodyPr>
          <a:lstStyle/>
          <a:p>
            <a:pPr algn="ctr"/>
            <a:r>
              <a:rPr lang="zh-CN" altLang="en-US" sz="3600" dirty="0">
                <a:solidFill>
                  <a:srgbClr val="C00000"/>
                </a:solidFill>
              </a:rPr>
              <a:t>毛发中心公众号、官网信息</a:t>
            </a:r>
          </a:p>
        </p:txBody>
      </p:sp>
      <p:sp>
        <p:nvSpPr>
          <p:cNvPr id="7" name="文本框 6"/>
          <p:cNvSpPr txBox="1"/>
          <p:nvPr/>
        </p:nvSpPr>
        <p:spPr>
          <a:xfrm>
            <a:off x="6912516" y="2211795"/>
            <a:ext cx="3557449" cy="369332"/>
          </a:xfrm>
          <a:prstGeom prst="rect">
            <a:avLst/>
          </a:prstGeom>
          <a:noFill/>
        </p:spPr>
        <p:txBody>
          <a:bodyPr wrap="none" rtlCol="0">
            <a:spAutoFit/>
          </a:bodyPr>
          <a:lstStyle/>
          <a:p>
            <a:r>
              <a:rPr lang="zh-CN" altLang="en-US" dirty="0"/>
              <a:t>官网链接：</a:t>
            </a:r>
            <a:r>
              <a:rPr lang="en-US" altLang="zh-CN" dirty="0"/>
              <a:t>http://hair.ncrc.org.cn/</a:t>
            </a:r>
            <a:endParaRPr lang="zh-CN" altLang="en-US" dirty="0"/>
          </a:p>
        </p:txBody>
      </p:sp>
      <p:pic>
        <p:nvPicPr>
          <p:cNvPr id="8" name="图片 7"/>
          <p:cNvPicPr>
            <a:picLocks noChangeAspect="1"/>
          </p:cNvPicPr>
          <p:nvPr/>
        </p:nvPicPr>
        <p:blipFill>
          <a:blip r:embed="rId2"/>
          <a:stretch>
            <a:fillRect/>
          </a:stretch>
        </p:blipFill>
        <p:spPr>
          <a:xfrm>
            <a:off x="6912516" y="2788024"/>
            <a:ext cx="4219604" cy="2624132"/>
          </a:xfrm>
          <a:prstGeom prst="rect">
            <a:avLst/>
          </a:prstGeom>
        </p:spPr>
      </p:pic>
      <p:pic>
        <p:nvPicPr>
          <p:cNvPr id="9" name="图片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73622" y="2650047"/>
            <a:ext cx="2841813" cy="2841813"/>
          </a:xfrm>
          <a:prstGeom prst="rect">
            <a:avLst/>
          </a:prstGeom>
        </p:spPr>
      </p:pic>
      <p:sp>
        <p:nvSpPr>
          <p:cNvPr id="10" name="文本框 9"/>
          <p:cNvSpPr txBox="1"/>
          <p:nvPr/>
        </p:nvSpPr>
        <p:spPr>
          <a:xfrm>
            <a:off x="2048033" y="2211795"/>
            <a:ext cx="2492990" cy="369332"/>
          </a:xfrm>
          <a:prstGeom prst="rect">
            <a:avLst/>
          </a:prstGeom>
          <a:noFill/>
        </p:spPr>
        <p:txBody>
          <a:bodyPr wrap="none" rtlCol="0">
            <a:spAutoFit/>
          </a:bodyPr>
          <a:lstStyle/>
          <a:p>
            <a:r>
              <a:rPr lang="zh-CN" altLang="en-US" dirty="0"/>
              <a:t>公众号二维码，请扫码</a:t>
            </a:r>
          </a:p>
        </p:txBody>
      </p:sp>
    </p:spTree>
    <p:extLst>
      <p:ext uri="{BB962C8B-B14F-4D97-AF65-F5344CB8AC3E}">
        <p14:creationId xmlns:p14="http://schemas.microsoft.com/office/powerpoint/2010/main" val="223049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1905175-E649-0F46-B385-3276FE427602}"/>
              </a:ext>
            </a:extLst>
          </p:cNvPr>
          <p:cNvSpPr>
            <a:spLocks noGrp="1"/>
          </p:cNvSpPr>
          <p:nvPr>
            <p:ph type="title"/>
          </p:nvPr>
        </p:nvSpPr>
        <p:spPr>
          <a:xfrm>
            <a:off x="0" y="995247"/>
            <a:ext cx="12192000" cy="1009651"/>
          </a:xfrm>
        </p:spPr>
        <p:txBody>
          <a:bodyPr>
            <a:normAutofit/>
          </a:bodyPr>
          <a:lstStyle/>
          <a:p>
            <a:pPr algn="ctr"/>
            <a:r>
              <a:rPr lang="zh-CN" altLang="en-US" sz="3600" dirty="0">
                <a:solidFill>
                  <a:srgbClr val="C00000"/>
                </a:solidFill>
              </a:rPr>
              <a:t>期待与各位专家共同助力建设中国毛发健康事业</a:t>
            </a:r>
          </a:p>
        </p:txBody>
      </p:sp>
      <p:sp>
        <p:nvSpPr>
          <p:cNvPr id="6" name="文本框 1">
            <a:extLst>
              <a:ext uri="{FF2B5EF4-FFF2-40B4-BE49-F238E27FC236}">
                <a16:creationId xmlns:a16="http://schemas.microsoft.com/office/drawing/2014/main" id="{1F4B6C2B-F707-6343-10E3-96E3A0471354}"/>
              </a:ext>
            </a:extLst>
          </p:cNvPr>
          <p:cNvSpPr txBox="1">
            <a:spLocks noChangeArrowheads="1"/>
          </p:cNvSpPr>
          <p:nvPr/>
        </p:nvSpPr>
        <p:spPr bwMode="auto">
          <a:xfrm>
            <a:off x="2396799" y="4529427"/>
            <a:ext cx="7398402" cy="961289"/>
          </a:xfrm>
          <a:prstGeom prst="rect">
            <a:avLst/>
          </a:prstGeom>
          <a:noFill/>
          <a:ln w="9525">
            <a:noFill/>
            <a:miter lim="800000"/>
          </a:ln>
        </p:spPr>
        <p:txBody>
          <a:bodyPr wrap="square">
            <a:spAutoFit/>
          </a:bodyPr>
          <a:lstStyle/>
          <a:p>
            <a:pPr algn="ctr">
              <a:lnSpc>
                <a:spcPct val="150000"/>
              </a:lnSpc>
            </a:pPr>
            <a:r>
              <a:rPr lang="zh-CN" altLang="en-US" sz="2000" b="1" dirty="0">
                <a:solidFill>
                  <a:srgbClr val="333333"/>
                </a:solidFill>
                <a:latin typeface="+mj-ea"/>
                <a:ea typeface="+mj-ea"/>
              </a:rPr>
              <a:t>标志寓意着中心不断推动与传播毛发疾病规范化诊疗观念，</a:t>
            </a:r>
            <a:endParaRPr lang="en-US" altLang="zh-CN" sz="2000" b="1" dirty="0">
              <a:solidFill>
                <a:srgbClr val="333333"/>
              </a:solidFill>
              <a:latin typeface="+mj-ea"/>
              <a:ea typeface="+mj-ea"/>
            </a:endParaRPr>
          </a:p>
          <a:p>
            <a:pPr algn="ctr">
              <a:lnSpc>
                <a:spcPct val="150000"/>
              </a:lnSpc>
            </a:pPr>
            <a:r>
              <a:rPr lang="zh-CN" altLang="en-US" sz="2000" b="1" dirty="0">
                <a:solidFill>
                  <a:srgbClr val="333333"/>
                </a:solidFill>
                <a:latin typeface="+mj-ea"/>
                <a:ea typeface="+mj-ea"/>
              </a:rPr>
              <a:t>以及促进国民毛发健康生长，共筑健康中国的美好愿景！</a:t>
            </a:r>
            <a:endParaRPr lang="en-US" altLang="zh-CN" sz="2800" b="1" dirty="0">
              <a:solidFill>
                <a:schemeClr val="tx1">
                  <a:lumMod val="75000"/>
                  <a:lumOff val="25000"/>
                </a:schemeClr>
              </a:solidFill>
              <a:latin typeface="+mj-ea"/>
              <a:ea typeface="+mj-ea"/>
            </a:endParaRPr>
          </a:p>
        </p:txBody>
      </p:sp>
      <p:pic>
        <p:nvPicPr>
          <p:cNvPr id="8" name="图片 7">
            <a:extLst>
              <a:ext uri="{FF2B5EF4-FFF2-40B4-BE49-F238E27FC236}">
                <a16:creationId xmlns:a16="http://schemas.microsoft.com/office/drawing/2014/main" id="{E46F70D5-16B9-0D1A-7608-4D8B6347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208" y="1500072"/>
            <a:ext cx="6618902" cy="3723960"/>
          </a:xfrm>
          <a:prstGeom prst="rect">
            <a:avLst/>
          </a:prstGeom>
        </p:spPr>
      </p:pic>
    </p:spTree>
    <p:extLst>
      <p:ext uri="{BB962C8B-B14F-4D97-AF65-F5344CB8AC3E}">
        <p14:creationId xmlns:p14="http://schemas.microsoft.com/office/powerpoint/2010/main" val="262231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62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C77441C-3476-117F-ACD1-7C251BDE2B98}"/>
              </a:ext>
            </a:extLst>
          </p:cNvPr>
          <p:cNvSpPr/>
          <p:nvPr/>
        </p:nvSpPr>
        <p:spPr>
          <a:xfrm>
            <a:off x="1869647" y="2680595"/>
            <a:ext cx="3799428" cy="3224513"/>
          </a:xfrm>
          <a:prstGeom prst="rect">
            <a:avLst/>
          </a:prstGeom>
          <a:solidFill>
            <a:srgbClr val="A9232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01BFCEFA-F7A7-4382-A29E-BAB6615A5017}"/>
              </a:ext>
            </a:extLst>
          </p:cNvPr>
          <p:cNvSpPr/>
          <p:nvPr/>
        </p:nvSpPr>
        <p:spPr>
          <a:xfrm>
            <a:off x="2012285" y="2838664"/>
            <a:ext cx="3799428" cy="3224512"/>
          </a:xfrm>
          <a:prstGeom prst="rect">
            <a:avLst/>
          </a:prstGeom>
          <a:solidFill>
            <a:schemeClr val="bg1"/>
          </a:solidFill>
          <a:ln>
            <a:solidFill>
              <a:srgbClr val="8F1D25"/>
            </a:solidFill>
          </a:ln>
          <a:effectLst>
            <a:outerShdw blurRad="1143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a:extLst>
              <a:ext uri="{FF2B5EF4-FFF2-40B4-BE49-F238E27FC236}">
                <a16:creationId xmlns:a16="http://schemas.microsoft.com/office/drawing/2014/main" id="{8FA73BD7-F581-1FBB-20AB-FF6271B9F0E7}"/>
              </a:ext>
            </a:extLst>
          </p:cNvPr>
          <p:cNvSpPr>
            <a:spLocks noGrp="1"/>
          </p:cNvSpPr>
          <p:nvPr>
            <p:ph type="title"/>
          </p:nvPr>
        </p:nvSpPr>
        <p:spPr>
          <a:xfrm>
            <a:off x="2052531" y="801162"/>
            <a:ext cx="8208979" cy="472916"/>
          </a:xfrm>
        </p:spPr>
        <p:txBody>
          <a:bodyPr vert="horz" lIns="36000" tIns="36000" rIns="36000" bIns="36000" rtlCol="0" anchor="t" anchorCtr="0">
            <a:noAutofit/>
          </a:bodyPr>
          <a:lstStyle/>
          <a:p>
            <a:pPr algn="ctr"/>
            <a:r>
              <a:rPr lang="zh-CN" altLang="en-US" sz="2400" b="1" dirty="0">
                <a:latin typeface="微软雅黑" panose="020B0503020204020204" pitchFamily="34" charset="-122"/>
                <a:ea typeface="微软雅黑" panose="020B0503020204020204" pitchFamily="34" charset="-122"/>
              </a:rPr>
              <a:t>国家皮肤与免疫疾病中心的发展和建设规划</a:t>
            </a:r>
          </a:p>
        </p:txBody>
      </p:sp>
      <p:sp>
        <p:nvSpPr>
          <p:cNvPr id="5" name="矩形: 圆角 4">
            <a:extLst>
              <a:ext uri="{FF2B5EF4-FFF2-40B4-BE49-F238E27FC236}">
                <a16:creationId xmlns:a16="http://schemas.microsoft.com/office/drawing/2014/main" id="{044B7FE5-95E6-D085-D599-1F3D418F1992}"/>
              </a:ext>
            </a:extLst>
          </p:cNvPr>
          <p:cNvSpPr/>
          <p:nvPr/>
        </p:nvSpPr>
        <p:spPr>
          <a:xfrm>
            <a:off x="2800652" y="1745608"/>
            <a:ext cx="2222695" cy="504000"/>
          </a:xfrm>
          <a:prstGeom prst="roundRect">
            <a:avLst/>
          </a:prstGeom>
          <a:solidFill>
            <a:srgbClr val="A9232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    任务目标</a:t>
            </a:r>
          </a:p>
        </p:txBody>
      </p:sp>
      <p:sp>
        <p:nvSpPr>
          <p:cNvPr id="8" name="内容占位符 2">
            <a:extLst>
              <a:ext uri="{FF2B5EF4-FFF2-40B4-BE49-F238E27FC236}">
                <a16:creationId xmlns:a16="http://schemas.microsoft.com/office/drawing/2014/main" id="{B5110D0A-8922-00B7-44EA-F45F39A01BE3}"/>
              </a:ext>
            </a:extLst>
          </p:cNvPr>
          <p:cNvSpPr txBox="1">
            <a:spLocks/>
          </p:cNvSpPr>
          <p:nvPr/>
        </p:nvSpPr>
        <p:spPr>
          <a:xfrm>
            <a:off x="2052531" y="2977707"/>
            <a:ext cx="3555204" cy="2586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zh-CN" altLang="en-US" sz="1800"/>
              <a:t>建立健全皮肤健康促进与皮肤疾病诊治全国协作网</a:t>
            </a:r>
            <a:endParaRPr lang="en-US" altLang="zh-CN" sz="1800"/>
          </a:p>
          <a:p>
            <a:pPr algn="just">
              <a:lnSpc>
                <a:spcPct val="100000"/>
              </a:lnSpc>
            </a:pPr>
            <a:r>
              <a:rPr lang="zh-CN" altLang="en-US" sz="1800"/>
              <a:t>开展多中心合作，协同研究</a:t>
            </a:r>
            <a:endParaRPr lang="en-US" altLang="zh-CN" sz="1800"/>
          </a:p>
          <a:p>
            <a:pPr algn="just">
              <a:lnSpc>
                <a:spcPct val="100000"/>
              </a:lnSpc>
            </a:pPr>
            <a:r>
              <a:rPr lang="zh-CN" altLang="en-US" sz="1800"/>
              <a:t>出台指南规范及成果转化应用</a:t>
            </a:r>
            <a:endParaRPr lang="en-US" altLang="zh-CN" sz="1800"/>
          </a:p>
          <a:p>
            <a:pPr algn="just">
              <a:lnSpc>
                <a:spcPct val="100000"/>
              </a:lnSpc>
            </a:pPr>
            <a:r>
              <a:rPr lang="zh-CN" altLang="en-US" sz="1800"/>
              <a:t>推动医疗均质化</a:t>
            </a:r>
            <a:endParaRPr lang="en-US" altLang="zh-CN" sz="1800"/>
          </a:p>
          <a:p>
            <a:pPr algn="just">
              <a:lnSpc>
                <a:spcPct val="100000"/>
              </a:lnSpc>
            </a:pPr>
            <a:r>
              <a:rPr lang="zh-CN" altLang="en-US" sz="1800"/>
              <a:t>科普宣传，提高中国人群皮肤健康意识</a:t>
            </a:r>
            <a:endParaRPr lang="en-US" altLang="zh-CN" sz="1800" dirty="0"/>
          </a:p>
        </p:txBody>
      </p:sp>
      <p:sp>
        <p:nvSpPr>
          <p:cNvPr id="9" name="矩形: 圆角 8">
            <a:extLst>
              <a:ext uri="{FF2B5EF4-FFF2-40B4-BE49-F238E27FC236}">
                <a16:creationId xmlns:a16="http://schemas.microsoft.com/office/drawing/2014/main" id="{FD4E1F10-F582-C675-D2DE-AFDD33DC1B1F}"/>
              </a:ext>
            </a:extLst>
          </p:cNvPr>
          <p:cNvSpPr/>
          <p:nvPr/>
        </p:nvSpPr>
        <p:spPr>
          <a:xfrm>
            <a:off x="7183322" y="1745608"/>
            <a:ext cx="2222695" cy="504000"/>
          </a:xfrm>
          <a:prstGeom prst="roundRect">
            <a:avLst/>
          </a:prstGeom>
          <a:solidFill>
            <a:srgbClr val="A9232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    核心策略</a:t>
            </a:r>
          </a:p>
        </p:txBody>
      </p:sp>
      <p:sp>
        <p:nvSpPr>
          <p:cNvPr id="10" name="矩形 9">
            <a:extLst>
              <a:ext uri="{FF2B5EF4-FFF2-40B4-BE49-F238E27FC236}">
                <a16:creationId xmlns:a16="http://schemas.microsoft.com/office/drawing/2014/main" id="{5905E91C-9624-71B0-BDB6-2F7AF3C3FA65}"/>
              </a:ext>
            </a:extLst>
          </p:cNvPr>
          <p:cNvSpPr/>
          <p:nvPr/>
        </p:nvSpPr>
        <p:spPr>
          <a:xfrm>
            <a:off x="6300970" y="2680595"/>
            <a:ext cx="3799428" cy="3224513"/>
          </a:xfrm>
          <a:prstGeom prst="rect">
            <a:avLst/>
          </a:prstGeom>
          <a:solidFill>
            <a:srgbClr val="A9232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409D116-EE70-A315-AF24-41BF91419F05}"/>
              </a:ext>
            </a:extLst>
          </p:cNvPr>
          <p:cNvSpPr/>
          <p:nvPr/>
        </p:nvSpPr>
        <p:spPr>
          <a:xfrm>
            <a:off x="6443608" y="2838664"/>
            <a:ext cx="3799428" cy="3224512"/>
          </a:xfrm>
          <a:prstGeom prst="rect">
            <a:avLst/>
          </a:prstGeom>
          <a:solidFill>
            <a:schemeClr val="bg1"/>
          </a:solidFill>
          <a:ln>
            <a:solidFill>
              <a:srgbClr val="8F1D25"/>
            </a:solidFill>
          </a:ln>
          <a:effectLst>
            <a:outerShdw blurRad="1143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2">
            <a:extLst>
              <a:ext uri="{FF2B5EF4-FFF2-40B4-BE49-F238E27FC236}">
                <a16:creationId xmlns:a16="http://schemas.microsoft.com/office/drawing/2014/main" id="{0F7E50FA-66FC-152C-430F-CBF85BBE5A32}"/>
              </a:ext>
            </a:extLst>
          </p:cNvPr>
          <p:cNvSpPr txBox="1"/>
          <p:nvPr/>
        </p:nvSpPr>
        <p:spPr>
          <a:xfrm>
            <a:off x="6522133" y="2977707"/>
            <a:ext cx="3541136" cy="2339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21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5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zh-CN" altLang="en-US" sz="1800" dirty="0">
                <a:solidFill>
                  <a:schemeClr val="tx1"/>
                </a:solidFill>
              </a:rPr>
              <a:t>以共赢的协同机制和清晰的责权利划分促进各方合作</a:t>
            </a:r>
          </a:p>
          <a:p>
            <a:pPr algn="just">
              <a:lnSpc>
                <a:spcPct val="100000"/>
              </a:lnSpc>
            </a:pPr>
            <a:r>
              <a:rPr lang="zh-CN" altLang="en-US" sz="1800" dirty="0">
                <a:solidFill>
                  <a:schemeClr val="tx1"/>
                </a:solidFill>
              </a:rPr>
              <a:t>以开放的理念积极引入“大行业”领域的创新诊疗模式和应用</a:t>
            </a:r>
          </a:p>
          <a:p>
            <a:pPr algn="just">
              <a:lnSpc>
                <a:spcPct val="100000"/>
              </a:lnSpc>
            </a:pPr>
            <a:r>
              <a:rPr lang="zh-CN" altLang="en-US" sz="1800" dirty="0">
                <a:solidFill>
                  <a:schemeClr val="tx1"/>
                </a:solidFill>
              </a:rPr>
              <a:t>布局建设皮肤专科公共基础设施，促进学科高效高质发展</a:t>
            </a:r>
          </a:p>
          <a:p>
            <a:pPr algn="just">
              <a:lnSpc>
                <a:spcPct val="100000"/>
              </a:lnSpc>
            </a:pPr>
            <a:r>
              <a:rPr lang="zh-CN" altLang="en-US" sz="1800" dirty="0">
                <a:solidFill>
                  <a:schemeClr val="tx1"/>
                </a:solidFill>
              </a:rPr>
              <a:t>建立“皮肤科综合服务体系”支持全国皮肤科发展</a:t>
            </a:r>
          </a:p>
        </p:txBody>
      </p:sp>
      <p:pic>
        <p:nvPicPr>
          <p:cNvPr id="13" name="图形 12" descr="靶心">
            <a:extLst>
              <a:ext uri="{FF2B5EF4-FFF2-40B4-BE49-F238E27FC236}">
                <a16:creationId xmlns:a16="http://schemas.microsoft.com/office/drawing/2014/main" id="{D44F6F05-519E-0649-B207-BC94E711274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5735" y="1786346"/>
            <a:ext cx="432000" cy="432000"/>
          </a:xfrm>
          <a:prstGeom prst="rect">
            <a:avLst/>
          </a:prstGeom>
        </p:spPr>
      </p:pic>
      <p:pic>
        <p:nvPicPr>
          <p:cNvPr id="14" name="图形 13" descr="、灯泡和齿轮">
            <a:extLst>
              <a:ext uri="{FF2B5EF4-FFF2-40B4-BE49-F238E27FC236}">
                <a16:creationId xmlns:a16="http://schemas.microsoft.com/office/drawing/2014/main" id="{DCDB7B4C-06A4-4A5D-B397-FD119BEE588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8218" y="1786346"/>
            <a:ext cx="432000" cy="432000"/>
          </a:xfrm>
          <a:prstGeom prst="rect">
            <a:avLst/>
          </a:prstGeom>
        </p:spPr>
      </p:pic>
      <p:pic>
        <p:nvPicPr>
          <p:cNvPr id="7" name="图片 6">
            <a:extLst>
              <a:ext uri="{FF2B5EF4-FFF2-40B4-BE49-F238E27FC236}">
                <a16:creationId xmlns:a16="http://schemas.microsoft.com/office/drawing/2014/main" id="{AD7F9C27-2241-BDE8-152A-1C63A559CB3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1241" y="93464"/>
            <a:ext cx="2797532" cy="428162"/>
          </a:xfrm>
          <a:prstGeom prst="rect">
            <a:avLst/>
          </a:prstGeom>
        </p:spPr>
      </p:pic>
    </p:spTree>
    <p:extLst>
      <p:ext uri="{BB962C8B-B14F-4D97-AF65-F5344CB8AC3E}">
        <p14:creationId xmlns:p14="http://schemas.microsoft.com/office/powerpoint/2010/main" val="2012956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A197B10-A1FA-2F46-B320-3AABF8B89164}"/>
              </a:ext>
            </a:extLst>
          </p:cNvPr>
          <p:cNvSpPr txBox="1"/>
          <p:nvPr/>
        </p:nvSpPr>
        <p:spPr>
          <a:xfrm>
            <a:off x="1991510" y="801162"/>
            <a:ext cx="8208979" cy="472916"/>
          </a:xfrm>
          <a:prstGeom prst="rect">
            <a:avLst/>
          </a:prstGeom>
        </p:spPr>
        <p:txBody>
          <a:bodyPr vert="horz" lIns="36000" tIns="36000" rIns="36000" bIns="36000" rtlCol="0" anchor="t" anchorCtr="0">
            <a:noAutofit/>
          </a:bodyPr>
          <a:lstStyle>
            <a:lvl1pPr algn="l" defTabSz="914400" rtl="0" eaLnBrk="1" latinLnBrk="0" hangingPunct="1">
              <a:lnSpc>
                <a:spcPct val="90000"/>
              </a:lnSpc>
              <a:spcBef>
                <a:spcPct val="0"/>
              </a:spcBef>
              <a:buNone/>
              <a:defRPr lang="zh-CN" altLang="en-US" sz="2800" b="1" kern="1200" smtClean="0">
                <a:solidFill>
                  <a:srgbClr val="A9232D"/>
                </a:solidFill>
                <a:latin typeface="微软雅黑" panose="020B0503020204020204" pitchFamily="34" charset="-122"/>
                <a:ea typeface="微软雅黑" panose="020B0503020204020204" pitchFamily="34" charset="-122"/>
                <a:cs typeface="+mj-cs"/>
              </a:defRPr>
            </a:lvl1pPr>
          </a:lstStyle>
          <a:p>
            <a:pPr algn="ctr"/>
            <a:r>
              <a:rPr lang="zh-CN" altLang="en-US" sz="2400" dirty="0"/>
              <a:t>毛发疾病概况</a:t>
            </a:r>
          </a:p>
        </p:txBody>
      </p:sp>
      <p:sp>
        <p:nvSpPr>
          <p:cNvPr id="5" name="TextBox 12">
            <a:extLst>
              <a:ext uri="{FF2B5EF4-FFF2-40B4-BE49-F238E27FC236}">
                <a16:creationId xmlns:a16="http://schemas.microsoft.com/office/drawing/2014/main" id="{C2A7728A-B773-D20E-AD93-F5C7C4C3CA1F}"/>
              </a:ext>
            </a:extLst>
          </p:cNvPr>
          <p:cNvSpPr txBox="1">
            <a:spLocks noChangeArrowheads="1"/>
          </p:cNvSpPr>
          <p:nvPr/>
        </p:nvSpPr>
        <p:spPr bwMode="auto">
          <a:xfrm>
            <a:off x="1861638" y="1394931"/>
            <a:ext cx="8253413" cy="2795958"/>
          </a:xfrm>
          <a:prstGeom prst="rect">
            <a:avLst/>
          </a:prstGeom>
          <a:noFill/>
          <a:ln w="9525">
            <a:noFill/>
            <a:miter lim="800000"/>
          </a:ln>
        </p:spPr>
        <p:txBody>
          <a:bodyPr>
            <a:spAutoFit/>
          </a:bodyPr>
          <a:lstStyle/>
          <a:p>
            <a:pPr marL="457200" indent="-457200">
              <a:lnSpc>
                <a:spcPct val="150000"/>
              </a:lnSpc>
              <a:buClr>
                <a:srgbClr val="FF0000"/>
              </a:buClr>
              <a:buSzPct val="80000"/>
              <a:buFont typeface="Wingdings" panose="05000000000000000000" pitchFamily="2" charset="2"/>
              <a:buChar char="p"/>
            </a:pPr>
            <a:r>
              <a:rPr lang="zh-CN" altLang="en-US" sz="2400" b="1" dirty="0">
                <a:solidFill>
                  <a:srgbClr val="A00000"/>
                </a:solidFill>
                <a:latin typeface="Times New Roman" panose="02020603050405020304" pitchFamily="18" charset="0"/>
                <a:ea typeface="微软雅黑" panose="020B0503020204020204" pitchFamily="34" charset="-122"/>
              </a:rPr>
              <a:t>表现多样：</a:t>
            </a:r>
            <a:r>
              <a:rPr lang="zh-CN" altLang="en-US" sz="2400" b="1" dirty="0">
                <a:solidFill>
                  <a:srgbClr val="000000"/>
                </a:solidFill>
                <a:latin typeface="Times New Roman" panose="02020603050405020304" pitchFamily="18" charset="0"/>
                <a:ea typeface="微软雅黑" panose="020B0503020204020204" pitchFamily="34" charset="-122"/>
              </a:rPr>
              <a:t>斑秃、雄激素性秃发、瘢痕性秃发、白发等</a:t>
            </a:r>
            <a:endParaRPr lang="en-US" altLang="zh-CN" sz="2400" b="1" dirty="0">
              <a:solidFill>
                <a:srgbClr val="000000"/>
              </a:solidFill>
              <a:latin typeface="Times New Roman" panose="02020603050405020304" pitchFamily="18" charset="0"/>
              <a:ea typeface="微软雅黑" panose="020B0503020204020204" pitchFamily="34" charset="-122"/>
            </a:endParaRPr>
          </a:p>
          <a:p>
            <a:pPr marL="457200" indent="-457200" defTabSz="914400" eaLnBrk="1" hangingPunct="1">
              <a:lnSpc>
                <a:spcPct val="150000"/>
              </a:lnSpc>
              <a:buClr>
                <a:srgbClr val="FF0000"/>
              </a:buClr>
              <a:buSzPct val="80000"/>
              <a:buFont typeface="Wingdings" panose="05000000000000000000" pitchFamily="2" charset="2"/>
              <a:buChar char="p"/>
            </a:pPr>
            <a:r>
              <a:rPr lang="zh-CN" altLang="en-US" sz="2400" b="1" dirty="0">
                <a:solidFill>
                  <a:srgbClr val="A00000"/>
                </a:solidFill>
                <a:latin typeface="Times New Roman" panose="02020603050405020304" pitchFamily="18" charset="0"/>
                <a:ea typeface="微软雅黑" panose="020B0503020204020204" pitchFamily="34" charset="-122"/>
              </a:rPr>
              <a:t>患病率高： </a:t>
            </a:r>
            <a:r>
              <a:rPr lang="zh-CN" altLang="en-US" sz="2400" b="1" dirty="0">
                <a:solidFill>
                  <a:srgbClr val="000000"/>
                </a:solidFill>
                <a:latin typeface="Times New Roman" panose="02020603050405020304" pitchFamily="18" charset="0"/>
                <a:ea typeface="微软雅黑" panose="020B0503020204020204" pitchFamily="34" charset="-122"/>
              </a:rPr>
              <a:t>国内</a:t>
            </a:r>
            <a:r>
              <a:rPr lang="zh-CN" altLang="en-US" sz="2400" b="1" dirty="0">
                <a:solidFill>
                  <a:srgbClr val="FF0000"/>
                </a:solidFill>
                <a:latin typeface="Times New Roman" panose="02020603050405020304" pitchFamily="18" charset="0"/>
                <a:ea typeface="微软雅黑" panose="020B0503020204020204" pitchFamily="34" charset="-122"/>
              </a:rPr>
              <a:t>第一</a:t>
            </a:r>
            <a:r>
              <a:rPr lang="zh-CN" altLang="en-US" sz="2400" b="1" dirty="0">
                <a:solidFill>
                  <a:srgbClr val="000000"/>
                </a:solidFill>
                <a:latin typeface="Times New Roman" panose="02020603050405020304" pitchFamily="18" charset="0"/>
                <a:ea typeface="微软雅黑" panose="020B0503020204020204" pitchFamily="34" charset="-122"/>
              </a:rPr>
              <a:t>大病种，</a:t>
            </a:r>
            <a:r>
              <a:rPr lang="en-US" altLang="zh-CN" sz="2400" b="1" dirty="0">
                <a:solidFill>
                  <a:srgbClr val="FF0000"/>
                </a:solidFill>
                <a:latin typeface="Times New Roman" panose="02020603050405020304" pitchFamily="18" charset="0"/>
                <a:ea typeface="微软雅黑" panose="020B0503020204020204" pitchFamily="34" charset="-122"/>
              </a:rPr>
              <a:t>2</a:t>
            </a:r>
            <a:r>
              <a:rPr lang="zh-CN" altLang="en-US" sz="2400" b="1" dirty="0">
                <a:solidFill>
                  <a:srgbClr val="FF0000"/>
                </a:solidFill>
                <a:latin typeface="Times New Roman" panose="02020603050405020304" pitchFamily="18" charset="0"/>
                <a:ea typeface="微软雅黑" panose="020B0503020204020204" pitchFamily="34" charset="-122"/>
              </a:rPr>
              <a:t>亿</a:t>
            </a:r>
            <a:r>
              <a:rPr lang="zh-CN" altLang="en-US" sz="2400" b="1" dirty="0">
                <a:solidFill>
                  <a:srgbClr val="000000"/>
                </a:solidFill>
                <a:latin typeface="Times New Roman" panose="02020603050405020304" pitchFamily="18" charset="0"/>
                <a:ea typeface="微软雅黑" panose="020B0503020204020204" pitchFamily="34" charset="-122"/>
              </a:rPr>
              <a:t>多人群</a:t>
            </a:r>
            <a:endParaRPr lang="en-US" altLang="zh-CN" sz="2400" b="1" dirty="0">
              <a:solidFill>
                <a:srgbClr val="000000"/>
              </a:solidFill>
              <a:latin typeface="Times New Roman" panose="02020603050405020304" pitchFamily="18" charset="0"/>
              <a:ea typeface="微软雅黑" panose="020B0503020204020204" pitchFamily="34" charset="-122"/>
            </a:endParaRPr>
          </a:p>
          <a:p>
            <a:pPr marL="457200" indent="-457200" defTabSz="914400" eaLnBrk="1" hangingPunct="1">
              <a:lnSpc>
                <a:spcPct val="150000"/>
              </a:lnSpc>
              <a:buClr>
                <a:srgbClr val="FF0000"/>
              </a:buClr>
              <a:buSzPct val="80000"/>
              <a:buFont typeface="Wingdings" panose="05000000000000000000" pitchFamily="2" charset="2"/>
              <a:buChar char="p"/>
            </a:pPr>
            <a:endParaRPr lang="en-US" altLang="zh-CN" sz="2400" b="1" dirty="0">
              <a:solidFill>
                <a:srgbClr val="000000"/>
              </a:solidFill>
              <a:latin typeface="Times New Roman" panose="02020603050405020304" pitchFamily="18" charset="0"/>
              <a:ea typeface="微软雅黑" panose="020B0503020204020204" pitchFamily="34" charset="-122"/>
            </a:endParaRPr>
          </a:p>
          <a:p>
            <a:pPr marL="457200" indent="-457200" defTabSz="914400" eaLnBrk="1" hangingPunct="1">
              <a:lnSpc>
                <a:spcPct val="150000"/>
              </a:lnSpc>
              <a:buClr>
                <a:srgbClr val="FF0000"/>
              </a:buClr>
              <a:buSzPct val="80000"/>
              <a:buFont typeface="Wingdings" panose="05000000000000000000" pitchFamily="2" charset="2"/>
              <a:buChar char="p"/>
            </a:pPr>
            <a:endParaRPr lang="en-US" altLang="zh-CN" sz="2400" b="1" dirty="0">
              <a:solidFill>
                <a:srgbClr val="000000"/>
              </a:solidFill>
              <a:latin typeface="Times New Roman" panose="02020603050405020304" pitchFamily="18" charset="0"/>
              <a:ea typeface="微软雅黑" panose="020B0503020204020204" pitchFamily="34" charset="-122"/>
            </a:endParaRPr>
          </a:p>
          <a:p>
            <a:pPr defTabSz="914400" eaLnBrk="1" hangingPunct="1">
              <a:lnSpc>
                <a:spcPct val="150000"/>
              </a:lnSpc>
              <a:buClr>
                <a:srgbClr val="FF0000"/>
              </a:buClr>
              <a:buSzPct val="80000"/>
            </a:pPr>
            <a:endParaRPr lang="en-US" altLang="zh-CN" sz="2400" b="1" dirty="0">
              <a:solidFill>
                <a:srgbClr val="000000"/>
              </a:solidFill>
              <a:latin typeface="Times New Roman" panose="02020603050405020304" pitchFamily="18" charset="0"/>
              <a:ea typeface="微软雅黑" panose="020B0503020204020204" pitchFamily="34" charset="-122"/>
            </a:endParaRPr>
          </a:p>
        </p:txBody>
      </p:sp>
      <p:sp>
        <p:nvSpPr>
          <p:cNvPr id="6" name="TextBox 23">
            <a:extLst>
              <a:ext uri="{FF2B5EF4-FFF2-40B4-BE49-F238E27FC236}">
                <a16:creationId xmlns:a16="http://schemas.microsoft.com/office/drawing/2014/main" id="{B00B26D2-D4D4-6E43-AEFC-4984FC5A637F}"/>
              </a:ext>
            </a:extLst>
          </p:cNvPr>
          <p:cNvSpPr txBox="1"/>
          <p:nvPr/>
        </p:nvSpPr>
        <p:spPr bwMode="auto">
          <a:xfrm>
            <a:off x="1290137" y="2663932"/>
            <a:ext cx="10513935" cy="863826"/>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800100" lvl="1" indent="-342900">
              <a:lnSpc>
                <a:spcPct val="120000"/>
              </a:lnSpc>
              <a:buFont typeface="Wingdings" panose="05000000000000000000" pitchFamily="2" charset="2"/>
              <a:buChar char="ü"/>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斑秃：毛囊受免疫系统攻击导致的脱发类型，患病率</a:t>
            </a:r>
            <a:r>
              <a:rPr lang="en-US" altLang="zh-CN" sz="2000" dirty="0">
                <a:solidFill>
                  <a:schemeClr val="bg2">
                    <a:lumMod val="25000"/>
                  </a:schemeClr>
                </a:solidFill>
                <a:latin typeface="微软雅黑" panose="020B0503020204020204" pitchFamily="34" charset="-122"/>
                <a:ea typeface="微软雅黑" panose="020B0503020204020204" pitchFamily="34" charset="-122"/>
              </a:rPr>
              <a:t>0.3%-0.5%</a:t>
            </a:r>
            <a:r>
              <a:rPr lang="zh-CN" altLang="en-US" sz="2000" dirty="0">
                <a:solidFill>
                  <a:schemeClr val="bg2">
                    <a:lumMod val="25000"/>
                  </a:schemeClr>
                </a:solidFill>
                <a:latin typeface="微软雅黑" panose="020B0503020204020204" pitchFamily="34" charset="-122"/>
                <a:ea typeface="微软雅黑" panose="020B0503020204020204" pitchFamily="34" charset="-122"/>
              </a:rPr>
              <a:t>，</a:t>
            </a:r>
            <a:r>
              <a:rPr lang="en-US" altLang="zh-CN" sz="2000" dirty="0">
                <a:solidFill>
                  <a:schemeClr val="bg2">
                    <a:lumMod val="25000"/>
                  </a:schemeClr>
                </a:solidFill>
                <a:latin typeface="微软雅黑" panose="020B0503020204020204" pitchFamily="34" charset="-122"/>
                <a:ea typeface="微软雅黑" panose="020B0503020204020204" pitchFamily="34" charset="-122"/>
              </a:rPr>
              <a:t>400-700</a:t>
            </a:r>
            <a:r>
              <a:rPr lang="zh-CN" altLang="en-US" sz="2000" dirty="0">
                <a:solidFill>
                  <a:schemeClr val="bg2">
                    <a:lumMod val="25000"/>
                  </a:schemeClr>
                </a:solidFill>
                <a:latin typeface="微软雅黑" panose="020B0503020204020204" pitchFamily="34" charset="-122"/>
                <a:ea typeface="微软雅黑" panose="020B0503020204020204" pitchFamily="34" charset="-122"/>
              </a:rPr>
              <a:t>万人群</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800100" lvl="1" indent="-342900">
              <a:lnSpc>
                <a:spcPct val="120000"/>
              </a:lnSpc>
              <a:buFont typeface="Wingdings" panose="05000000000000000000" pitchFamily="2" charset="2"/>
              <a:buChar char="ü"/>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雄激素性秃发：最常见的脱发类型，患病率男性约</a:t>
            </a:r>
            <a:r>
              <a:rPr lang="en-US" altLang="zh-CN" sz="2000" dirty="0">
                <a:solidFill>
                  <a:schemeClr val="bg2">
                    <a:lumMod val="25000"/>
                  </a:schemeClr>
                </a:solidFill>
                <a:latin typeface="微软雅黑" panose="020B0503020204020204" pitchFamily="34" charset="-122"/>
                <a:ea typeface="微软雅黑" panose="020B0503020204020204" pitchFamily="34" charset="-122"/>
              </a:rPr>
              <a:t>20%</a:t>
            </a:r>
            <a:r>
              <a:rPr lang="zh-CN" altLang="en-US" sz="2000" dirty="0">
                <a:solidFill>
                  <a:schemeClr val="bg2">
                    <a:lumMod val="25000"/>
                  </a:schemeClr>
                </a:solidFill>
                <a:latin typeface="微软雅黑" panose="020B0503020204020204" pitchFamily="34" charset="-122"/>
                <a:ea typeface="微软雅黑" panose="020B0503020204020204" pitchFamily="34" charset="-122"/>
              </a:rPr>
              <a:t>，女性约</a:t>
            </a:r>
            <a:r>
              <a:rPr lang="en-US" altLang="zh-CN" sz="2000" dirty="0">
                <a:solidFill>
                  <a:schemeClr val="bg2">
                    <a:lumMod val="25000"/>
                  </a:schemeClr>
                </a:solidFill>
                <a:latin typeface="微软雅黑" panose="020B0503020204020204" pitchFamily="34" charset="-122"/>
                <a:ea typeface="微软雅黑" panose="020B0503020204020204" pitchFamily="34" charset="-122"/>
              </a:rPr>
              <a:t>6% </a:t>
            </a:r>
            <a:r>
              <a:rPr lang="zh-CN" altLang="en-US" sz="2000" dirty="0">
                <a:solidFill>
                  <a:schemeClr val="bg2">
                    <a:lumMod val="25000"/>
                  </a:schemeClr>
                </a:solidFill>
                <a:latin typeface="微软雅黑" panose="020B0503020204020204" pitchFamily="34" charset="-122"/>
                <a:ea typeface="微软雅黑" panose="020B0503020204020204" pitchFamily="34" charset="-122"/>
              </a:rPr>
              <a:t>，</a:t>
            </a:r>
            <a:r>
              <a:rPr lang="en-US" altLang="zh-CN" sz="2000" dirty="0">
                <a:solidFill>
                  <a:schemeClr val="bg2">
                    <a:lumMod val="25000"/>
                  </a:schemeClr>
                </a:solidFill>
                <a:latin typeface="微软雅黑" panose="020B0503020204020204" pitchFamily="34" charset="-122"/>
                <a:ea typeface="微软雅黑" panose="020B0503020204020204" pitchFamily="34" charset="-122"/>
              </a:rPr>
              <a:t>1.7-2</a:t>
            </a:r>
            <a:r>
              <a:rPr lang="zh-CN" altLang="en-US" sz="2000" dirty="0">
                <a:solidFill>
                  <a:schemeClr val="bg2">
                    <a:lumMod val="25000"/>
                  </a:schemeClr>
                </a:solidFill>
                <a:latin typeface="微软雅黑" panose="020B0503020204020204" pitchFamily="34" charset="-122"/>
                <a:ea typeface="微软雅黑" panose="020B0503020204020204" pitchFamily="34" charset="-122"/>
              </a:rPr>
              <a:t>亿人群</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4BA3FAD1-FF51-6477-A938-E56A4F46C336}"/>
              </a:ext>
            </a:extLst>
          </p:cNvPr>
          <p:cNvSpPr/>
          <p:nvPr/>
        </p:nvSpPr>
        <p:spPr>
          <a:xfrm>
            <a:off x="1869172" y="4199145"/>
            <a:ext cx="6654800" cy="1753235"/>
          </a:xfrm>
          <a:prstGeom prst="rect">
            <a:avLst/>
          </a:prstGeom>
        </p:spPr>
        <p:txBody>
          <a:bodyPr wrap="square">
            <a:spAutoFit/>
          </a:bodyPr>
          <a:lstStyle/>
          <a:p>
            <a:pPr marL="457200" indent="-457200">
              <a:lnSpc>
                <a:spcPct val="150000"/>
              </a:lnSpc>
              <a:buClr>
                <a:srgbClr val="FF0000"/>
              </a:buClr>
              <a:buSzPct val="80000"/>
              <a:buFont typeface="Wingdings" panose="05000000000000000000" pitchFamily="2" charset="2"/>
              <a:buChar char="p"/>
            </a:pPr>
            <a:r>
              <a:rPr lang="zh-CN" altLang="en-US" sz="2400" b="1" dirty="0">
                <a:solidFill>
                  <a:srgbClr val="A00000"/>
                </a:solidFill>
                <a:latin typeface="Times New Roman" panose="02020603050405020304" pitchFamily="18" charset="0"/>
                <a:ea typeface="微软雅黑" panose="020B0503020204020204" pitchFamily="34" charset="-122"/>
              </a:rPr>
              <a:t>关注度高</a:t>
            </a:r>
            <a:r>
              <a:rPr lang="zh-CN" altLang="en-US" sz="2400" b="1" dirty="0">
                <a:solidFill>
                  <a:srgbClr val="000000"/>
                </a:solidFill>
                <a:latin typeface="Times New Roman" panose="02020603050405020304" pitchFamily="18" charset="0"/>
                <a:ea typeface="微软雅黑" panose="020B0503020204020204" pitchFamily="34" charset="-122"/>
              </a:rPr>
              <a:t>：“头等大事”</a:t>
            </a:r>
          </a:p>
          <a:p>
            <a:pPr marL="457200" indent="-457200">
              <a:lnSpc>
                <a:spcPct val="150000"/>
              </a:lnSpc>
              <a:buClr>
                <a:srgbClr val="FF0000"/>
              </a:buClr>
              <a:buSzPct val="80000"/>
              <a:buFont typeface="Wingdings" panose="05000000000000000000" pitchFamily="2" charset="2"/>
              <a:buChar char="p"/>
            </a:pPr>
            <a:r>
              <a:rPr lang="zh-CN" altLang="en-US" sz="2400" b="1" dirty="0">
                <a:solidFill>
                  <a:srgbClr val="A00000"/>
                </a:solidFill>
                <a:latin typeface="Times New Roman" panose="02020603050405020304" pitchFamily="18" charset="0"/>
                <a:ea typeface="微软雅黑" panose="020B0503020204020204" pitchFamily="34" charset="-122"/>
              </a:rPr>
              <a:t>影响严重：</a:t>
            </a:r>
            <a:r>
              <a:rPr lang="zh-CN" sz="2400" b="1" dirty="0">
                <a:solidFill>
                  <a:srgbClr val="000000"/>
                </a:solidFill>
                <a:latin typeface="Times New Roman" panose="02020603050405020304" pitchFamily="18" charset="0"/>
                <a:ea typeface="微软雅黑" panose="020B0503020204020204" pitchFamily="34" charset="-122"/>
              </a:rPr>
              <a:t>对</a:t>
            </a:r>
            <a:r>
              <a:rPr sz="2400" b="1" dirty="0">
                <a:solidFill>
                  <a:srgbClr val="000000"/>
                </a:solidFill>
                <a:latin typeface="Times New Roman" panose="02020603050405020304" pitchFamily="18" charset="0"/>
                <a:ea typeface="微软雅黑" panose="020B0503020204020204" pitchFamily="34" charset="-122"/>
              </a:rPr>
              <a:t>心理及生活质量</a:t>
            </a:r>
          </a:p>
          <a:p>
            <a:pPr>
              <a:lnSpc>
                <a:spcPct val="150000"/>
              </a:lnSpc>
              <a:buClr>
                <a:srgbClr val="FF0000"/>
              </a:buClr>
              <a:buSzPct val="80000"/>
            </a:pPr>
            <a:endParaRPr lang="en-US" altLang="zh-CN" sz="2400" b="1" dirty="0">
              <a:solidFill>
                <a:srgbClr val="000000"/>
              </a:solidFill>
              <a:latin typeface="Times New Roman" panose="02020603050405020304" pitchFamily="18" charset="0"/>
              <a:ea typeface="微软雅黑" panose="020B0503020204020204" pitchFamily="34" charset="-122"/>
            </a:endParaRPr>
          </a:p>
        </p:txBody>
      </p:sp>
      <p:sp>
        <p:nvSpPr>
          <p:cNvPr id="8" name="TextBox 23">
            <a:extLst>
              <a:ext uri="{FF2B5EF4-FFF2-40B4-BE49-F238E27FC236}">
                <a16:creationId xmlns:a16="http://schemas.microsoft.com/office/drawing/2014/main" id="{0B58AD81-48E7-A8EC-2146-150D0488790F}"/>
              </a:ext>
            </a:extLst>
          </p:cNvPr>
          <p:cNvSpPr txBox="1"/>
          <p:nvPr/>
        </p:nvSpPr>
        <p:spPr bwMode="auto">
          <a:xfrm>
            <a:off x="9117524" y="5872764"/>
            <a:ext cx="1503106"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lnSpc>
                <a:spcPct val="100000"/>
              </a:lnSpc>
              <a:spcBef>
                <a:spcPct val="0"/>
              </a:spcBef>
              <a:buNone/>
              <a:defRPr/>
            </a:pPr>
            <a:r>
              <a:rPr lang="zh-CN" altLang="en-US" sz="1200" dirty="0">
                <a:latin typeface="微软雅黑" panose="020B0503020204020204" pitchFamily="34" charset="-122"/>
                <a:ea typeface="微软雅黑" panose="020B0503020204020204" pitchFamily="34" charset="-122"/>
              </a:rPr>
              <a:t>雄激素性秃发</a:t>
            </a:r>
          </a:p>
        </p:txBody>
      </p:sp>
      <p:grpSp>
        <p:nvGrpSpPr>
          <p:cNvPr id="9" name="组 17">
            <a:extLst>
              <a:ext uri="{FF2B5EF4-FFF2-40B4-BE49-F238E27FC236}">
                <a16:creationId xmlns:a16="http://schemas.microsoft.com/office/drawing/2014/main" id="{33B36C73-55E8-8F01-C6EB-E5C93A339236}"/>
              </a:ext>
            </a:extLst>
          </p:cNvPr>
          <p:cNvGrpSpPr/>
          <p:nvPr/>
        </p:nvGrpSpPr>
        <p:grpSpPr bwMode="auto">
          <a:xfrm>
            <a:off x="7471429" y="4844107"/>
            <a:ext cx="1429243" cy="1015613"/>
            <a:chOff x="5364088" y="3356992"/>
            <a:chExt cx="2736304" cy="2880320"/>
          </a:xfrm>
        </p:grpSpPr>
        <p:pic>
          <p:nvPicPr>
            <p:cNvPr id="10" name="图片 18" descr="IMG_7569.JPG">
              <a:extLst>
                <a:ext uri="{FF2B5EF4-FFF2-40B4-BE49-F238E27FC236}">
                  <a16:creationId xmlns:a16="http://schemas.microsoft.com/office/drawing/2014/main" id="{DBEC4A93-DA8B-6C61-5961-69F32A77EE5D}"/>
                </a:ext>
              </a:extLst>
            </p:cNvPr>
            <p:cNvPicPr>
              <a:picLocks noChangeAspect="1"/>
            </p:cNvPicPr>
            <p:nvPr/>
          </p:nvPicPr>
          <p:blipFill>
            <a:blip r:embed="rId2" cstate="print"/>
            <a:srcRect l="16666" r="20000"/>
            <a:stretch>
              <a:fillRect/>
            </a:stretch>
          </p:blipFill>
          <p:spPr bwMode="auto">
            <a:xfrm>
              <a:off x="5364088" y="3356992"/>
              <a:ext cx="2736304" cy="2880320"/>
            </a:xfrm>
            <a:prstGeom prst="rect">
              <a:avLst/>
            </a:prstGeom>
            <a:noFill/>
            <a:ln w="9525">
              <a:noFill/>
              <a:miter lim="800000"/>
              <a:headEnd/>
              <a:tailEnd/>
            </a:ln>
          </p:spPr>
        </p:pic>
        <p:sp>
          <p:nvSpPr>
            <p:cNvPr id="11" name="矩形 10">
              <a:extLst>
                <a:ext uri="{FF2B5EF4-FFF2-40B4-BE49-F238E27FC236}">
                  <a16:creationId xmlns:a16="http://schemas.microsoft.com/office/drawing/2014/main" id="{10D8C260-1B2E-9B78-093C-884E13AD2905}"/>
                </a:ext>
              </a:extLst>
            </p:cNvPr>
            <p:cNvSpPr/>
            <p:nvPr/>
          </p:nvSpPr>
          <p:spPr>
            <a:xfrm>
              <a:off x="6012221" y="4798898"/>
              <a:ext cx="1366974" cy="28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pic>
        <p:nvPicPr>
          <p:cNvPr id="12" name="内容占位符 4">
            <a:extLst>
              <a:ext uri="{FF2B5EF4-FFF2-40B4-BE49-F238E27FC236}">
                <a16:creationId xmlns:a16="http://schemas.microsoft.com/office/drawing/2014/main" id="{59D9EA01-18E8-28A2-5345-93C3D09EC0B1}"/>
              </a:ext>
            </a:extLst>
          </p:cNvPr>
          <p:cNvPicPr>
            <a:picLocks noChangeAspect="1"/>
          </p:cNvPicPr>
          <p:nvPr/>
        </p:nvPicPr>
        <p:blipFill>
          <a:blip r:embed="rId3" cstate="print"/>
          <a:srcRect r="7893"/>
          <a:stretch>
            <a:fillRect/>
          </a:stretch>
        </p:blipFill>
        <p:spPr bwMode="auto">
          <a:xfrm>
            <a:off x="7471430" y="3756069"/>
            <a:ext cx="1429243" cy="1029154"/>
          </a:xfrm>
          <a:prstGeom prst="rect">
            <a:avLst/>
          </a:prstGeom>
          <a:noFill/>
          <a:ln w="9525">
            <a:noFill/>
            <a:miter lim="800000"/>
            <a:headEnd/>
            <a:tailEnd/>
          </a:ln>
        </p:spPr>
      </p:pic>
      <p:graphicFrame>
        <p:nvGraphicFramePr>
          <p:cNvPr id="13" name="Object 130">
            <a:extLst>
              <a:ext uri="{FF2B5EF4-FFF2-40B4-BE49-F238E27FC236}">
                <a16:creationId xmlns:a16="http://schemas.microsoft.com/office/drawing/2014/main" id="{23153B16-7CAA-201A-25DB-D69A9D8F880C}"/>
              </a:ext>
            </a:extLst>
          </p:cNvPr>
          <p:cNvGraphicFramePr>
            <a:graphicFrameLocks noChangeAspect="1"/>
          </p:cNvGraphicFramePr>
          <p:nvPr/>
        </p:nvGraphicFramePr>
        <p:xfrm>
          <a:off x="8957447" y="3769611"/>
          <a:ext cx="1317218" cy="1015612"/>
        </p:xfrm>
        <a:graphic>
          <a:graphicData uri="http://schemas.openxmlformats.org/presentationml/2006/ole">
            <mc:AlternateContent xmlns:mc="http://schemas.openxmlformats.org/markup-compatibility/2006">
              <mc:Choice xmlns:v="urn:schemas-microsoft-com:vml" Requires="v">
                <p:oleObj name="位图图像" r:id="rId4" imgW="3771900" imgH="4743450" progId="PBrush">
                  <p:embed/>
                </p:oleObj>
              </mc:Choice>
              <mc:Fallback>
                <p:oleObj name="位图图像" r:id="rId4" imgW="3771900" imgH="4743450" progId="PBrush">
                  <p:embed/>
                  <p:pic>
                    <p:nvPicPr>
                      <p:cNvPr id="13" name="Object 130">
                        <a:extLst>
                          <a:ext uri="{FF2B5EF4-FFF2-40B4-BE49-F238E27FC236}">
                            <a16:creationId xmlns:a16="http://schemas.microsoft.com/office/drawing/2014/main" id="{23153B16-7CAA-201A-25DB-D69A9D8F8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447" y="3769611"/>
                        <a:ext cx="1317218" cy="1015612"/>
                      </a:xfrm>
                      <a:prstGeom prst="rect">
                        <a:avLst/>
                      </a:prstGeom>
                      <a:noFill/>
                    </p:spPr>
                  </p:pic>
                </p:oleObj>
              </mc:Fallback>
            </mc:AlternateContent>
          </a:graphicData>
        </a:graphic>
      </p:graphicFrame>
      <p:sp>
        <p:nvSpPr>
          <p:cNvPr id="14" name="TextBox 23">
            <a:extLst>
              <a:ext uri="{FF2B5EF4-FFF2-40B4-BE49-F238E27FC236}">
                <a16:creationId xmlns:a16="http://schemas.microsoft.com/office/drawing/2014/main" id="{74389F05-4BAC-99E6-BDD1-DAF2F2B40912}"/>
              </a:ext>
            </a:extLst>
          </p:cNvPr>
          <p:cNvSpPr txBox="1"/>
          <p:nvPr/>
        </p:nvSpPr>
        <p:spPr bwMode="auto">
          <a:xfrm>
            <a:off x="6862908" y="5872764"/>
            <a:ext cx="1503106"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lnSpc>
                <a:spcPct val="100000"/>
              </a:lnSpc>
              <a:spcBef>
                <a:spcPct val="0"/>
              </a:spcBef>
              <a:buNone/>
              <a:defRPr/>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斑秃</a:t>
            </a:r>
          </a:p>
        </p:txBody>
      </p:sp>
      <p:pic>
        <p:nvPicPr>
          <p:cNvPr id="15" name="图片 1">
            <a:extLst>
              <a:ext uri="{FF2B5EF4-FFF2-40B4-BE49-F238E27FC236}">
                <a16:creationId xmlns:a16="http://schemas.microsoft.com/office/drawing/2014/main" id="{F43B9490-A7E0-60CE-3A00-604FF9416204}"/>
              </a:ext>
            </a:extLst>
          </p:cNvPr>
          <p:cNvPicPr>
            <a:picLocks noChangeAspect="1"/>
          </p:cNvPicPr>
          <p:nvPr/>
        </p:nvPicPr>
        <p:blipFill>
          <a:blip r:embed="rId6" cstate="print"/>
          <a:srcRect/>
          <a:stretch>
            <a:fillRect/>
          </a:stretch>
        </p:blipFill>
        <p:spPr bwMode="auto">
          <a:xfrm>
            <a:off x="8999289" y="4853737"/>
            <a:ext cx="1328297" cy="997146"/>
          </a:xfrm>
          <a:prstGeom prst="rect">
            <a:avLst/>
          </a:prstGeom>
          <a:noFill/>
          <a:ln w="9525">
            <a:noFill/>
            <a:miter lim="800000"/>
            <a:headEnd/>
            <a:tailEnd/>
          </a:ln>
        </p:spPr>
      </p:pic>
    </p:spTree>
    <p:extLst>
      <p:ext uri="{BB962C8B-B14F-4D97-AF65-F5344CB8AC3E}">
        <p14:creationId xmlns:p14="http://schemas.microsoft.com/office/powerpoint/2010/main" val="311199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6C75DE4-2015-DA69-CF1C-94BEA243E8DF}"/>
              </a:ext>
            </a:extLst>
          </p:cNvPr>
          <p:cNvSpPr/>
          <p:nvPr/>
        </p:nvSpPr>
        <p:spPr>
          <a:xfrm>
            <a:off x="1888106" y="1541839"/>
            <a:ext cx="8375811" cy="3400247"/>
          </a:xfrm>
          <a:prstGeom prst="rect">
            <a:avLst/>
          </a:prstGeom>
          <a:solidFill>
            <a:srgbClr val="A9232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F99CAFB-36DF-6DCC-087C-97FD82B2FAF5}"/>
              </a:ext>
            </a:extLst>
          </p:cNvPr>
          <p:cNvSpPr/>
          <p:nvPr/>
        </p:nvSpPr>
        <p:spPr>
          <a:xfrm>
            <a:off x="2030744" y="1699908"/>
            <a:ext cx="8375811" cy="3400246"/>
          </a:xfrm>
          <a:prstGeom prst="rect">
            <a:avLst/>
          </a:prstGeom>
          <a:solidFill>
            <a:schemeClr val="bg1"/>
          </a:solidFill>
          <a:ln>
            <a:solidFill>
              <a:srgbClr val="8F1D25"/>
            </a:solidFill>
          </a:ln>
          <a:effectLst>
            <a:outerShdw blurRad="1143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
            <a:extLst>
              <a:ext uri="{FF2B5EF4-FFF2-40B4-BE49-F238E27FC236}">
                <a16:creationId xmlns:a16="http://schemas.microsoft.com/office/drawing/2014/main" id="{D6DA250D-80C3-5E79-3CEB-3FD4A066B6D9}"/>
              </a:ext>
            </a:extLst>
          </p:cNvPr>
          <p:cNvSpPr>
            <a:spLocks noChangeArrowheads="1"/>
          </p:cNvSpPr>
          <p:nvPr/>
        </p:nvSpPr>
        <p:spPr bwMode="auto">
          <a:xfrm>
            <a:off x="2919246" y="2196090"/>
            <a:ext cx="7432490" cy="2698624"/>
          </a:xfrm>
          <a:prstGeom prst="rect">
            <a:avLst/>
          </a:prstGeom>
          <a:noFill/>
          <a:ln w="9525">
            <a:noFill/>
            <a:miter lim="800000"/>
          </a:ln>
        </p:spPr>
        <p:txBody>
          <a:bodyPr wrap="square">
            <a:spAutoFit/>
          </a:bodyPr>
          <a:lstStyle/>
          <a:p>
            <a:pPr marL="342900" indent="-342900" defTabSz="685800">
              <a:lnSpc>
                <a:spcPct val="200000"/>
              </a:lnSpc>
              <a:buClr>
                <a:srgbClr val="A00000"/>
              </a:buClr>
              <a:buFont typeface="Arial" panose="020B0604020202020204" pitchFamily="34" charset="0"/>
              <a:buChar char="•"/>
            </a:pPr>
            <a:r>
              <a:rPr lang="zh-CN" altLang="en-US" sz="2200" b="1" dirty="0">
                <a:solidFill>
                  <a:srgbClr val="000000"/>
                </a:solidFill>
                <a:latin typeface="微软雅黑" panose="020B0503020204020204" pitchFamily="34" charset="-122"/>
                <a:ea typeface="微软雅黑" panose="020B0503020204020204" pitchFamily="34" charset="-122"/>
              </a:rPr>
              <a:t>全国范围的临床研究数据库及网络缺乏</a:t>
            </a:r>
            <a:endParaRPr lang="en-US" altLang="zh-CN" sz="2200" b="1" dirty="0">
              <a:solidFill>
                <a:srgbClr val="000000"/>
              </a:solidFill>
              <a:latin typeface="微软雅黑" panose="020B0503020204020204" pitchFamily="34" charset="-122"/>
              <a:ea typeface="微软雅黑" panose="020B0503020204020204" pitchFamily="34" charset="-122"/>
            </a:endParaRPr>
          </a:p>
          <a:p>
            <a:pPr marL="342900" indent="-342900" defTabSz="685800">
              <a:lnSpc>
                <a:spcPct val="200000"/>
              </a:lnSpc>
              <a:buClr>
                <a:srgbClr val="A00000"/>
              </a:buClr>
              <a:buFont typeface="Arial" panose="020B0604020202020204" pitchFamily="34" charset="0"/>
              <a:buChar char="•"/>
            </a:pPr>
            <a:r>
              <a:rPr lang="zh-CN" altLang="en-US" sz="2200" b="1" dirty="0">
                <a:solidFill>
                  <a:srgbClr val="000000"/>
                </a:solidFill>
                <a:latin typeface="微软雅黑" panose="020B0503020204020204" pitchFamily="34" charset="-122"/>
                <a:ea typeface="微软雅黑" panose="020B0503020204020204" pitchFamily="34" charset="-122"/>
              </a:rPr>
              <a:t>基础及临床诊治</a:t>
            </a:r>
            <a:r>
              <a:rPr lang="zh-CN" altLang="en-US" sz="2200" b="1" dirty="0">
                <a:latin typeface="微软雅黑" panose="020B0503020204020204" pitchFamily="34" charset="-122"/>
                <a:ea typeface="微软雅黑" panose="020B0503020204020204" pitchFamily="34" charset="-122"/>
              </a:rPr>
              <a:t>研究不足</a:t>
            </a:r>
          </a:p>
          <a:p>
            <a:pPr marL="342900" indent="-342900" defTabSz="685800">
              <a:lnSpc>
                <a:spcPct val="200000"/>
              </a:lnSpc>
              <a:buClr>
                <a:srgbClr val="A00000"/>
              </a:buClr>
              <a:buFont typeface="Arial" panose="020B0604020202020204" pitchFamily="34" charset="0"/>
              <a:buChar char="•"/>
            </a:pPr>
            <a:r>
              <a:rPr lang="zh-CN" altLang="en-US" sz="2200" b="1" dirty="0">
                <a:solidFill>
                  <a:srgbClr val="000000"/>
                </a:solidFill>
                <a:latin typeface="微软雅黑" panose="020B0503020204020204" pitchFamily="34" charset="-122"/>
                <a:ea typeface="微软雅黑" panose="020B0503020204020204" pitchFamily="34" charset="-122"/>
              </a:rPr>
              <a:t>缺乏中国循证医学依据的诊疗规范</a:t>
            </a:r>
            <a:endParaRPr lang="en-US" altLang="zh-CN" sz="2200" b="1" dirty="0">
              <a:solidFill>
                <a:srgbClr val="000000"/>
              </a:solidFill>
              <a:latin typeface="微软雅黑" panose="020B0503020204020204" pitchFamily="34" charset="-122"/>
              <a:ea typeface="微软雅黑" panose="020B0503020204020204" pitchFamily="34" charset="-122"/>
            </a:endParaRPr>
          </a:p>
          <a:p>
            <a:pPr marL="342900" indent="-342900" defTabSz="685800">
              <a:lnSpc>
                <a:spcPct val="200000"/>
              </a:lnSpc>
              <a:buClr>
                <a:srgbClr val="A00000"/>
              </a:buClr>
              <a:buFont typeface="Arial" panose="020B0604020202020204" pitchFamily="34" charset="0"/>
              <a:buChar char="•"/>
            </a:pPr>
            <a:r>
              <a:rPr lang="zh-CN" altLang="en-US" sz="2200" b="1" dirty="0">
                <a:solidFill>
                  <a:srgbClr val="000000"/>
                </a:solidFill>
                <a:latin typeface="微软雅黑" panose="020B0503020204020204" pitchFamily="34" charset="-122"/>
                <a:ea typeface="微软雅黑" panose="020B0503020204020204" pitchFamily="34" charset="-122"/>
              </a:rPr>
              <a:t>医疗水平地区差异大，临床成果基层推广应用少</a:t>
            </a:r>
            <a:endParaRPr lang="en-US" altLang="zh-CN" sz="2200" b="1" dirty="0">
              <a:solidFill>
                <a:srgbClr val="000000"/>
              </a:solidFill>
              <a:latin typeface="微软雅黑" panose="020B0503020204020204" pitchFamily="34" charset="-122"/>
              <a:ea typeface="微软雅黑" panose="020B0503020204020204" pitchFamily="34" charset="-122"/>
            </a:endParaRPr>
          </a:p>
        </p:txBody>
      </p:sp>
      <p:sp>
        <p:nvSpPr>
          <p:cNvPr id="7" name="TextBox 2">
            <a:extLst>
              <a:ext uri="{FF2B5EF4-FFF2-40B4-BE49-F238E27FC236}">
                <a16:creationId xmlns:a16="http://schemas.microsoft.com/office/drawing/2014/main" id="{B409A9D6-BAE0-ED66-C8D6-37DE0AE9F0BD}"/>
              </a:ext>
            </a:extLst>
          </p:cNvPr>
          <p:cNvSpPr txBox="1">
            <a:spLocks noChangeArrowheads="1"/>
          </p:cNvSpPr>
          <p:nvPr/>
        </p:nvSpPr>
        <p:spPr bwMode="auto">
          <a:xfrm>
            <a:off x="1888106" y="1799907"/>
            <a:ext cx="5670235" cy="461665"/>
          </a:xfrm>
          <a:prstGeom prst="rect">
            <a:avLst/>
          </a:prstGeom>
          <a:noFill/>
          <a:ln w="9525">
            <a:noFill/>
            <a:miter lim="800000"/>
          </a:ln>
        </p:spPr>
        <p:txBody>
          <a:bodyPr wrap="square">
            <a:spAutoFit/>
          </a:bodyPr>
          <a:lstStyle/>
          <a:p>
            <a:pPr algn="ctr" defTabSz="685800"/>
            <a:r>
              <a:rPr lang="zh-CN" altLang="en-US" sz="2400" b="1" dirty="0">
                <a:solidFill>
                  <a:srgbClr val="C00000"/>
                </a:solidFill>
                <a:latin typeface="微软雅黑" panose="020B0503020204020204" pitchFamily="34" charset="-122"/>
                <a:ea typeface="微软雅黑" panose="020B0503020204020204" pitchFamily="34" charset="-122"/>
              </a:rPr>
              <a:t>我国毛发疾病临床诊治存在的主要问题</a:t>
            </a:r>
          </a:p>
        </p:txBody>
      </p:sp>
      <p:sp>
        <p:nvSpPr>
          <p:cNvPr id="8" name="文本框 1">
            <a:extLst>
              <a:ext uri="{FF2B5EF4-FFF2-40B4-BE49-F238E27FC236}">
                <a16:creationId xmlns:a16="http://schemas.microsoft.com/office/drawing/2014/main" id="{CED8A1E6-2CEB-212D-5617-7910A55FABC2}"/>
              </a:ext>
            </a:extLst>
          </p:cNvPr>
          <p:cNvSpPr txBox="1">
            <a:spLocks noChangeArrowheads="1"/>
          </p:cNvSpPr>
          <p:nvPr/>
        </p:nvSpPr>
        <p:spPr bwMode="auto">
          <a:xfrm>
            <a:off x="1844194" y="5123432"/>
            <a:ext cx="8419723" cy="1135054"/>
          </a:xfrm>
          <a:prstGeom prst="rect">
            <a:avLst/>
          </a:prstGeom>
          <a:noFill/>
          <a:ln w="9525">
            <a:noFill/>
            <a:miter lim="800000"/>
          </a:ln>
        </p:spPr>
        <p:txBody>
          <a:bodyPr wrap="square">
            <a:spAutoFit/>
          </a:bodyP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亟需依托国家皮肤与免疫疾病临床医学研究中心，</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建立毛发健康规范化诊疗中心</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E757F817-6844-2BB7-AE59-1A6381C58A8F}"/>
              </a:ext>
            </a:extLst>
          </p:cNvPr>
          <p:cNvSpPr/>
          <p:nvPr/>
        </p:nvSpPr>
        <p:spPr>
          <a:xfrm>
            <a:off x="3387565" y="814068"/>
            <a:ext cx="5416869" cy="424732"/>
          </a:xfrm>
          <a:prstGeom prst="rect">
            <a:avLst/>
          </a:prstGeom>
        </p:spPr>
        <p:txBody>
          <a:bodyPr vert="horz" lIns="36000" tIns="36000" rIns="36000" bIns="36000" rtlCol="0" anchor="t" anchorCtr="0">
            <a:noAutofit/>
          </a:bodyPr>
          <a:lstStyle/>
          <a:p>
            <a:pPr algn="ctr">
              <a:lnSpc>
                <a:spcPct val="90000"/>
              </a:lnSpc>
              <a:spcBef>
                <a:spcPct val="0"/>
              </a:spcBef>
            </a:pPr>
            <a:r>
              <a:rPr lang="zh-CN" altLang="en-US" sz="2400" b="1" dirty="0">
                <a:solidFill>
                  <a:srgbClr val="A9232D"/>
                </a:solidFill>
                <a:latin typeface="微软雅黑" panose="020B0503020204020204" pitchFamily="34" charset="-122"/>
                <a:ea typeface="微软雅黑" panose="020B0503020204020204" pitchFamily="34" charset="-122"/>
                <a:cs typeface="+mj-cs"/>
              </a:rPr>
              <a:t>建立毛发健康规范化诊疗中心的必要性</a:t>
            </a:r>
            <a:endParaRPr lang="en-US" altLang="zh-CN" sz="2400" b="1" dirty="0">
              <a:solidFill>
                <a:srgbClr val="A9232D"/>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4241939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A5CBD62-7CDC-351A-0A79-E1C603D9E61E}"/>
              </a:ext>
            </a:extLst>
          </p:cNvPr>
          <p:cNvSpPr/>
          <p:nvPr/>
        </p:nvSpPr>
        <p:spPr>
          <a:xfrm>
            <a:off x="3192674" y="3918257"/>
            <a:ext cx="6897019" cy="2444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微软雅黑" panose="020B0503020204020204" pitchFamily="34" charset="-122"/>
              <a:ea typeface="微软雅黑" panose="020B0503020204020204" pitchFamily="34" charset="-122"/>
            </a:endParaRPr>
          </a:p>
        </p:txBody>
      </p:sp>
      <p:sp>
        <p:nvSpPr>
          <p:cNvPr id="3" name="矩形 3">
            <a:extLst>
              <a:ext uri="{FF2B5EF4-FFF2-40B4-BE49-F238E27FC236}">
                <a16:creationId xmlns:a16="http://schemas.microsoft.com/office/drawing/2014/main" id="{38C26AD6-3C52-6746-2735-23D75640C878}"/>
              </a:ext>
            </a:extLst>
          </p:cNvPr>
          <p:cNvSpPr/>
          <p:nvPr/>
        </p:nvSpPr>
        <p:spPr>
          <a:xfrm>
            <a:off x="3126390" y="1144812"/>
            <a:ext cx="7284526" cy="961289"/>
          </a:xfrm>
          <a:prstGeom prst="rect">
            <a:avLst/>
          </a:prstGeom>
          <a:solidFill>
            <a:schemeClr val="bg2"/>
          </a:solidFill>
          <a:ln w="28575">
            <a:noFill/>
            <a:prstDash val="sysDot"/>
          </a:ln>
        </p:spPr>
        <p:txBody>
          <a:bodyPr wrap="square" lIns="576000">
            <a:spAutoFit/>
          </a:bodyPr>
          <a:lstStyle/>
          <a:p>
            <a:pPr>
              <a:lnSpc>
                <a:spcPct val="150000"/>
              </a:lnSpc>
              <a:spcBef>
                <a:spcPts val="600"/>
              </a:spcBef>
            </a:pPr>
            <a:r>
              <a:rPr lang="zh-CN" altLang="en-US" sz="2000" dirty="0">
                <a:latin typeface="微软雅黑" panose="020B0503020204020204" pitchFamily="34" charset="-122"/>
                <a:ea typeface="微软雅黑" panose="020B0503020204020204" pitchFamily="34" charset="-122"/>
              </a:rPr>
              <a:t>促进毛发疾病的规范化治疗</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主要是斑秃及雄激素性秃发</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，全面提高毛发疾病临床诊疗水平。</a:t>
            </a:r>
          </a:p>
        </p:txBody>
      </p:sp>
      <p:sp>
        <p:nvSpPr>
          <p:cNvPr id="4" name="五边形 12">
            <a:extLst>
              <a:ext uri="{FF2B5EF4-FFF2-40B4-BE49-F238E27FC236}">
                <a16:creationId xmlns:a16="http://schemas.microsoft.com/office/drawing/2014/main" id="{C81A3DA4-EF04-E87A-EA42-608BDD0DC637}"/>
              </a:ext>
            </a:extLst>
          </p:cNvPr>
          <p:cNvSpPr/>
          <p:nvPr/>
        </p:nvSpPr>
        <p:spPr>
          <a:xfrm>
            <a:off x="1638904" y="4167574"/>
            <a:ext cx="1511935" cy="446405"/>
          </a:xfrm>
          <a:prstGeom prst="homePlate">
            <a:avLst>
              <a:gd name="adj" fmla="val 31841"/>
            </a:avLst>
          </a:prstGeom>
          <a:solidFill>
            <a:srgbClr val="8F1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分中心获益</a:t>
            </a:r>
          </a:p>
        </p:txBody>
      </p:sp>
      <p:sp>
        <p:nvSpPr>
          <p:cNvPr id="5" name="矩形 4">
            <a:extLst>
              <a:ext uri="{FF2B5EF4-FFF2-40B4-BE49-F238E27FC236}">
                <a16:creationId xmlns:a16="http://schemas.microsoft.com/office/drawing/2014/main" id="{7717A396-94B6-1EF3-9082-63C0F2B50594}"/>
              </a:ext>
            </a:extLst>
          </p:cNvPr>
          <p:cNvSpPr/>
          <p:nvPr/>
        </p:nvSpPr>
        <p:spPr>
          <a:xfrm>
            <a:off x="3379189" y="4092237"/>
            <a:ext cx="1935480" cy="563639"/>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促进科室建设</a:t>
            </a:r>
          </a:p>
        </p:txBody>
      </p:sp>
      <p:sp>
        <p:nvSpPr>
          <p:cNvPr id="8" name="矩形 7">
            <a:extLst>
              <a:ext uri="{FF2B5EF4-FFF2-40B4-BE49-F238E27FC236}">
                <a16:creationId xmlns:a16="http://schemas.microsoft.com/office/drawing/2014/main" id="{EBF46038-9C22-40A0-676F-8D9550313BCB}"/>
              </a:ext>
            </a:extLst>
          </p:cNvPr>
          <p:cNvSpPr/>
          <p:nvPr/>
        </p:nvSpPr>
        <p:spPr>
          <a:xfrm>
            <a:off x="5476479" y="4092237"/>
            <a:ext cx="2196000" cy="579049"/>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提升毛发疾病诊治品牌及知名度</a:t>
            </a:r>
          </a:p>
        </p:txBody>
      </p:sp>
      <p:sp>
        <p:nvSpPr>
          <p:cNvPr id="9" name="矩形 8">
            <a:extLst>
              <a:ext uri="{FF2B5EF4-FFF2-40B4-BE49-F238E27FC236}">
                <a16:creationId xmlns:a16="http://schemas.microsoft.com/office/drawing/2014/main" id="{D0BA35FB-2D2C-B8DB-0B90-EC37F8C3BAB3}"/>
              </a:ext>
            </a:extLst>
          </p:cNvPr>
          <p:cNvSpPr/>
          <p:nvPr/>
        </p:nvSpPr>
        <p:spPr>
          <a:xfrm>
            <a:off x="7825465" y="4092237"/>
            <a:ext cx="2004312" cy="579049"/>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利用全国大数据开展临床研究</a:t>
            </a:r>
          </a:p>
        </p:txBody>
      </p:sp>
      <p:sp>
        <p:nvSpPr>
          <p:cNvPr id="10" name="矩形 9">
            <a:extLst>
              <a:ext uri="{FF2B5EF4-FFF2-40B4-BE49-F238E27FC236}">
                <a16:creationId xmlns:a16="http://schemas.microsoft.com/office/drawing/2014/main" id="{9C8EC422-9453-FF0B-3AE6-1D489C49B471}"/>
              </a:ext>
            </a:extLst>
          </p:cNvPr>
          <p:cNvSpPr/>
          <p:nvPr/>
        </p:nvSpPr>
        <p:spPr>
          <a:xfrm>
            <a:off x="3379189" y="4833684"/>
            <a:ext cx="1936030" cy="6136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建立完整的临床科研体系</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AA042737-2333-BC0E-DBC2-FEF9F3F1F796}"/>
              </a:ext>
            </a:extLst>
          </p:cNvPr>
          <p:cNvSpPr/>
          <p:nvPr/>
        </p:nvSpPr>
        <p:spPr>
          <a:xfrm>
            <a:off x="3379189" y="5583895"/>
            <a:ext cx="1936030" cy="6136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以项目带动医教研协调发展</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BD3811E2-1473-ED38-2DD8-F3D401EDF0F8}"/>
              </a:ext>
            </a:extLst>
          </p:cNvPr>
          <p:cNvSpPr/>
          <p:nvPr/>
        </p:nvSpPr>
        <p:spPr>
          <a:xfrm>
            <a:off x="5476479" y="4833684"/>
            <a:ext cx="2196000" cy="6136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区域标杆医院效应吸引更多患者</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862BE319-CAA0-FF60-FC36-BDEBC04F1140}"/>
              </a:ext>
            </a:extLst>
          </p:cNvPr>
          <p:cNvSpPr/>
          <p:nvPr/>
        </p:nvSpPr>
        <p:spPr>
          <a:xfrm>
            <a:off x="7825465" y="4833684"/>
            <a:ext cx="2002345" cy="6136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资源共享，牵头大样本临床研究</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788B74AE-AF37-3E32-71A7-249DA33434D0}"/>
              </a:ext>
            </a:extLst>
          </p:cNvPr>
          <p:cNvSpPr/>
          <p:nvPr/>
        </p:nvSpPr>
        <p:spPr>
          <a:xfrm>
            <a:off x="5476479" y="5598496"/>
            <a:ext cx="2196000" cy="5790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标准化规范化诊疗积淀学术和社会影响力</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EEC08090-5AC8-A404-D831-751B270ED40A}"/>
              </a:ext>
            </a:extLst>
          </p:cNvPr>
          <p:cNvSpPr/>
          <p:nvPr/>
        </p:nvSpPr>
        <p:spPr>
          <a:xfrm>
            <a:off x="7825465" y="5600448"/>
            <a:ext cx="2002345" cy="5770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共享科研平台，提高科研效率</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16" name="标题 1">
            <a:extLst>
              <a:ext uri="{FF2B5EF4-FFF2-40B4-BE49-F238E27FC236}">
                <a16:creationId xmlns:a16="http://schemas.microsoft.com/office/drawing/2014/main" id="{0B96CB94-1206-61C1-0FD6-ADA38F238F9F}"/>
              </a:ext>
            </a:extLst>
          </p:cNvPr>
          <p:cNvSpPr txBox="1"/>
          <p:nvPr/>
        </p:nvSpPr>
        <p:spPr>
          <a:xfrm>
            <a:off x="1991510" y="707644"/>
            <a:ext cx="8208979" cy="472916"/>
          </a:xfrm>
          <a:prstGeom prst="rect">
            <a:avLst/>
          </a:prstGeom>
        </p:spPr>
        <p:txBody>
          <a:bodyPr vert="horz" lIns="36000" tIns="36000" rIns="36000" bIns="36000" rtlCol="0" anchor="t" anchorCtr="0">
            <a:noAutofit/>
          </a:bodyPr>
          <a:lstStyle>
            <a:lvl1pPr algn="l" defTabSz="914400" rtl="0" eaLnBrk="1" latinLnBrk="0" hangingPunct="1">
              <a:lnSpc>
                <a:spcPct val="90000"/>
              </a:lnSpc>
              <a:spcBef>
                <a:spcPct val="0"/>
              </a:spcBef>
              <a:buNone/>
              <a:defRPr lang="zh-CN" altLang="en-US" sz="2800" b="1" kern="1200" smtClean="0">
                <a:solidFill>
                  <a:srgbClr val="A9232D"/>
                </a:solidFill>
                <a:latin typeface="微软雅黑" panose="020B0503020204020204" pitchFamily="34" charset="-122"/>
                <a:ea typeface="微软雅黑" panose="020B0503020204020204" pitchFamily="34" charset="-122"/>
                <a:cs typeface="+mj-cs"/>
              </a:defRPr>
            </a:lvl1pPr>
          </a:lstStyle>
          <a:p>
            <a:pPr algn="ctr"/>
            <a:r>
              <a:rPr lang="zh-CN" altLang="en-US" sz="2400" dirty="0"/>
              <a:t>建立毛发健康规范化诊疗中心的意义</a:t>
            </a:r>
          </a:p>
        </p:txBody>
      </p:sp>
      <p:sp>
        <p:nvSpPr>
          <p:cNvPr id="17" name="五边形 12">
            <a:extLst>
              <a:ext uri="{FF2B5EF4-FFF2-40B4-BE49-F238E27FC236}">
                <a16:creationId xmlns:a16="http://schemas.microsoft.com/office/drawing/2014/main" id="{1F84D4DF-9B70-3387-D0E3-4D6DF007BEF5}"/>
              </a:ext>
            </a:extLst>
          </p:cNvPr>
          <p:cNvSpPr/>
          <p:nvPr/>
        </p:nvSpPr>
        <p:spPr>
          <a:xfrm>
            <a:off x="1614455" y="1334570"/>
            <a:ext cx="1511935" cy="446405"/>
          </a:xfrm>
          <a:prstGeom prst="homePlate">
            <a:avLst>
              <a:gd name="adj" fmla="val 31841"/>
            </a:avLst>
          </a:prstGeom>
          <a:solidFill>
            <a:srgbClr val="8F1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目标</a:t>
            </a:r>
          </a:p>
        </p:txBody>
      </p:sp>
      <p:grpSp>
        <p:nvGrpSpPr>
          <p:cNvPr id="18" name="组合 17">
            <a:extLst>
              <a:ext uri="{FF2B5EF4-FFF2-40B4-BE49-F238E27FC236}">
                <a16:creationId xmlns:a16="http://schemas.microsoft.com/office/drawing/2014/main" id="{0250E967-F71E-F63F-2178-983F1E25D31D}"/>
              </a:ext>
            </a:extLst>
          </p:cNvPr>
          <p:cNvGrpSpPr/>
          <p:nvPr/>
        </p:nvGrpSpPr>
        <p:grpSpPr>
          <a:xfrm>
            <a:off x="3004368" y="2181547"/>
            <a:ext cx="7406548" cy="1717359"/>
            <a:chOff x="1179164" y="2783851"/>
            <a:chExt cx="9914283" cy="3299750"/>
          </a:xfrm>
        </p:grpSpPr>
        <p:sp>
          <p:nvSpPr>
            <p:cNvPr id="19" name="íşlïḋé">
              <a:extLst>
                <a:ext uri="{FF2B5EF4-FFF2-40B4-BE49-F238E27FC236}">
                  <a16:creationId xmlns:a16="http://schemas.microsoft.com/office/drawing/2014/main" id="{19A260FF-06EC-7CE4-1795-E87D5156C737}"/>
                </a:ext>
              </a:extLst>
            </p:cNvPr>
            <p:cNvSpPr/>
            <p:nvPr/>
          </p:nvSpPr>
          <p:spPr bwMode="auto">
            <a:xfrm>
              <a:off x="2472228" y="2783851"/>
              <a:ext cx="3672425" cy="1122364"/>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19050" cap="flat" cmpd="sng">
              <a:solidFill>
                <a:schemeClr val="bg1">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412750" eaLnBrk="0" fontAlgn="base" hangingPunct="0">
                <a:spcBef>
                  <a:spcPct val="0"/>
                </a:spcBef>
                <a:spcAft>
                  <a:spcPct val="0"/>
                </a:spcAft>
                <a:defRPr/>
              </a:pPr>
              <a:endParaRPr lang="ru-RU" sz="1600">
                <a:latin typeface="微软雅黑" panose="020B0503020204020204" pitchFamily="34" charset="-122"/>
                <a:ea typeface="微软雅黑" panose="020B0503020204020204" pitchFamily="34" charset="-122"/>
              </a:endParaRPr>
            </a:p>
          </p:txBody>
        </p:sp>
        <p:sp>
          <p:nvSpPr>
            <p:cNvPr id="20" name="ïSľidê">
              <a:extLst>
                <a:ext uri="{FF2B5EF4-FFF2-40B4-BE49-F238E27FC236}">
                  <a16:creationId xmlns:a16="http://schemas.microsoft.com/office/drawing/2014/main" id="{C640B7FE-C366-5000-CF57-F516201DDC92}"/>
                </a:ext>
              </a:extLst>
            </p:cNvPr>
            <p:cNvSpPr/>
            <p:nvPr/>
          </p:nvSpPr>
          <p:spPr bwMode="auto">
            <a:xfrm>
              <a:off x="6047346" y="2783851"/>
              <a:ext cx="3672424" cy="1122364"/>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19050" cap="flat" cmpd="sng">
              <a:solidFill>
                <a:schemeClr val="bg1">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412750" eaLnBrk="0" fontAlgn="base" hangingPunct="0">
                <a:spcBef>
                  <a:spcPct val="0"/>
                </a:spcBef>
                <a:spcAft>
                  <a:spcPct val="0"/>
                </a:spcAft>
                <a:defRPr/>
              </a:pPr>
              <a:endParaRPr lang="ru-RU" sz="1600">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D4E870FE-7F49-5389-1448-D7EB70EBDC40}"/>
                </a:ext>
              </a:extLst>
            </p:cNvPr>
            <p:cNvGrpSpPr/>
            <p:nvPr/>
          </p:nvGrpSpPr>
          <p:grpSpPr>
            <a:xfrm>
              <a:off x="1179164" y="3080605"/>
              <a:ext cx="3022803" cy="2979847"/>
              <a:chOff x="1179164" y="3080605"/>
              <a:chExt cx="3022803" cy="2979847"/>
            </a:xfrm>
          </p:grpSpPr>
          <p:sp>
            <p:nvSpPr>
              <p:cNvPr id="29" name="ïsļïḑé">
                <a:extLst>
                  <a:ext uri="{FF2B5EF4-FFF2-40B4-BE49-F238E27FC236}">
                    <a16:creationId xmlns:a16="http://schemas.microsoft.com/office/drawing/2014/main" id="{CFEFE3A6-A4CA-79A0-4F3D-AA74AFE15C2B}"/>
                  </a:ext>
                </a:extLst>
              </p:cNvPr>
              <p:cNvSpPr/>
              <p:nvPr/>
            </p:nvSpPr>
            <p:spPr bwMode="auto">
              <a:xfrm>
                <a:off x="1426647" y="3080605"/>
                <a:ext cx="2322513" cy="528855"/>
              </a:xfrm>
              <a:prstGeom prst="roundRect">
                <a:avLst>
                  <a:gd name="adj" fmla="val 50000"/>
                </a:avLst>
              </a:prstGeom>
              <a:solidFill>
                <a:schemeClr val="accent1"/>
              </a:solidFill>
              <a:ln w="19050">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600" b="1" dirty="0">
                    <a:solidFill>
                      <a:schemeClr val="bg1"/>
                    </a:solidFill>
                    <a:latin typeface="微软雅黑" panose="020B0503020204020204" pitchFamily="34" charset="-122"/>
                    <a:ea typeface="微软雅黑" panose="020B0503020204020204" pitchFamily="34" charset="-122"/>
                  </a:rPr>
                  <a:t>数据库</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30" name="ïś1iḑe">
                <a:extLst>
                  <a:ext uri="{FF2B5EF4-FFF2-40B4-BE49-F238E27FC236}">
                    <a16:creationId xmlns:a16="http://schemas.microsoft.com/office/drawing/2014/main" id="{E8F3645C-ED62-4C9B-30C0-B65C70811A25}"/>
                  </a:ext>
                </a:extLst>
              </p:cNvPr>
              <p:cNvSpPr/>
              <p:nvPr/>
            </p:nvSpPr>
            <p:spPr bwMode="auto">
              <a:xfrm>
                <a:off x="1179164" y="3906214"/>
                <a:ext cx="3022803" cy="2154238"/>
              </a:xfrm>
              <a:prstGeom prst="roundRect">
                <a:avLst>
                  <a:gd name="adj" fmla="val 4685"/>
                </a:avLst>
              </a:prstGeom>
              <a:solidFill>
                <a:schemeClr val="accent1">
                  <a:alpha val="15000"/>
                </a:schemeClr>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F50585FA-5A1E-3F04-41F1-DBD160C3689F}"/>
                </a:ext>
              </a:extLst>
            </p:cNvPr>
            <p:cNvGrpSpPr/>
            <p:nvPr/>
          </p:nvGrpSpPr>
          <p:grpSpPr>
            <a:xfrm>
              <a:off x="4417574" y="2783851"/>
              <a:ext cx="3258037" cy="3276601"/>
              <a:chOff x="4417574" y="2783851"/>
              <a:chExt cx="3258037" cy="3276601"/>
            </a:xfrm>
          </p:grpSpPr>
          <p:cxnSp>
            <p:nvCxnSpPr>
              <p:cNvPr id="26" name="íšľïdé">
                <a:extLst>
                  <a:ext uri="{FF2B5EF4-FFF2-40B4-BE49-F238E27FC236}">
                    <a16:creationId xmlns:a16="http://schemas.microsoft.com/office/drawing/2014/main" id="{4E4030F8-920F-CD06-4DC8-D142960DA020}"/>
                  </a:ext>
                </a:extLst>
              </p:cNvPr>
              <p:cNvCxnSpPr/>
              <p:nvPr/>
            </p:nvCxnSpPr>
            <p:spPr>
              <a:xfrm>
                <a:off x="6095999" y="2783851"/>
                <a:ext cx="0" cy="1119363"/>
              </a:xfrm>
              <a:prstGeom prst="line">
                <a:avLst/>
              </a:prstGeom>
              <a:noFill/>
              <a:ln w="19050" cap="flat" cmpd="sng">
                <a:solidFill>
                  <a:schemeClr val="bg1">
                    <a:lumMod val="7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27" name="íşḻîdê">
                <a:extLst>
                  <a:ext uri="{FF2B5EF4-FFF2-40B4-BE49-F238E27FC236}">
                    <a16:creationId xmlns:a16="http://schemas.microsoft.com/office/drawing/2014/main" id="{EACB19C1-4211-1FE5-1CC7-E80921AB1CA4}"/>
                  </a:ext>
                </a:extLst>
              </p:cNvPr>
              <p:cNvSpPr/>
              <p:nvPr/>
            </p:nvSpPr>
            <p:spPr bwMode="auto">
              <a:xfrm>
                <a:off x="4960703" y="3013223"/>
                <a:ext cx="2322513" cy="528855"/>
              </a:xfrm>
              <a:prstGeom prst="roundRect">
                <a:avLst>
                  <a:gd name="adj" fmla="val 50000"/>
                </a:avLst>
              </a:prstGeom>
              <a:solidFill>
                <a:schemeClr val="accent2"/>
              </a:solidFill>
              <a:ln w="19050">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600" b="1" dirty="0">
                    <a:solidFill>
                      <a:schemeClr val="bg1"/>
                    </a:solidFill>
                    <a:latin typeface="微软雅黑" panose="020B0503020204020204" pitchFamily="34" charset="-122"/>
                    <a:ea typeface="微软雅黑" panose="020B0503020204020204" pitchFamily="34" charset="-122"/>
                  </a:rPr>
                  <a:t>诊疗规范</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8" name="íSḻíḍé">
                <a:extLst>
                  <a:ext uri="{FF2B5EF4-FFF2-40B4-BE49-F238E27FC236}">
                    <a16:creationId xmlns:a16="http://schemas.microsoft.com/office/drawing/2014/main" id="{E8498125-DA6B-D64B-1F00-3D37F96CB5BF}"/>
                  </a:ext>
                </a:extLst>
              </p:cNvPr>
              <p:cNvSpPr/>
              <p:nvPr/>
            </p:nvSpPr>
            <p:spPr bwMode="auto">
              <a:xfrm>
                <a:off x="4417574" y="3906214"/>
                <a:ext cx="3258037" cy="2154238"/>
              </a:xfrm>
              <a:prstGeom prst="roundRect">
                <a:avLst>
                  <a:gd name="adj" fmla="val 4685"/>
                </a:avLst>
              </a:prstGeom>
              <a:solidFill>
                <a:schemeClr val="accent2">
                  <a:alpha val="15000"/>
                </a:schemeClr>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30000"/>
                  </a:lnSpc>
                </a:pPr>
                <a:endParaRPr kumimoji="1" lang="en-US" altLang="zh-CN" sz="160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 name="组合 22">
              <a:extLst>
                <a:ext uri="{FF2B5EF4-FFF2-40B4-BE49-F238E27FC236}">
                  <a16:creationId xmlns:a16="http://schemas.microsoft.com/office/drawing/2014/main" id="{57F16758-9449-68CF-9336-52801A1C0D5E}"/>
                </a:ext>
              </a:extLst>
            </p:cNvPr>
            <p:cNvGrpSpPr/>
            <p:nvPr/>
          </p:nvGrpSpPr>
          <p:grpSpPr>
            <a:xfrm>
              <a:off x="7940997" y="3064827"/>
              <a:ext cx="3152450" cy="3018774"/>
              <a:chOff x="7940997" y="3064827"/>
              <a:chExt cx="3152450" cy="3018774"/>
            </a:xfrm>
          </p:grpSpPr>
          <p:sp>
            <p:nvSpPr>
              <p:cNvPr id="24" name="îṣḻíḍê">
                <a:extLst>
                  <a:ext uri="{FF2B5EF4-FFF2-40B4-BE49-F238E27FC236}">
                    <a16:creationId xmlns:a16="http://schemas.microsoft.com/office/drawing/2014/main" id="{DAD261FF-903C-5A45-8C71-AD64D908BE28}"/>
                  </a:ext>
                </a:extLst>
              </p:cNvPr>
              <p:cNvSpPr/>
              <p:nvPr/>
            </p:nvSpPr>
            <p:spPr bwMode="auto">
              <a:xfrm>
                <a:off x="8558514" y="3064827"/>
                <a:ext cx="2322512" cy="528854"/>
              </a:xfrm>
              <a:prstGeom prst="roundRect">
                <a:avLst>
                  <a:gd name="adj" fmla="val 50000"/>
                </a:avLst>
              </a:prstGeom>
              <a:solidFill>
                <a:schemeClr val="accent3"/>
              </a:solidFill>
              <a:ln w="19050">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600" b="1" dirty="0">
                    <a:solidFill>
                      <a:schemeClr val="bg1"/>
                    </a:solidFill>
                    <a:latin typeface="微软雅黑" panose="020B0503020204020204" pitchFamily="34" charset="-122"/>
                    <a:ea typeface="微软雅黑" panose="020B0503020204020204" pitchFamily="34" charset="-122"/>
                  </a:rPr>
                  <a:t>诊疗水平</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5" name="iŝ1ïḋe">
                <a:extLst>
                  <a:ext uri="{FF2B5EF4-FFF2-40B4-BE49-F238E27FC236}">
                    <a16:creationId xmlns:a16="http://schemas.microsoft.com/office/drawing/2014/main" id="{CA2F93A9-EADC-4A11-6493-123AB8B03828}"/>
                  </a:ext>
                </a:extLst>
              </p:cNvPr>
              <p:cNvSpPr/>
              <p:nvPr/>
            </p:nvSpPr>
            <p:spPr bwMode="auto">
              <a:xfrm>
                <a:off x="7940997" y="3929363"/>
                <a:ext cx="3152450" cy="2154238"/>
              </a:xfrm>
              <a:prstGeom prst="roundRect">
                <a:avLst>
                  <a:gd name="adj" fmla="val 4685"/>
                </a:avLst>
              </a:prstGeom>
              <a:solidFill>
                <a:schemeClr val="accent3">
                  <a:alpha val="15000"/>
                </a:schemeClr>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
        <p:nvSpPr>
          <p:cNvPr id="31" name="矩形 30">
            <a:extLst>
              <a:ext uri="{FF2B5EF4-FFF2-40B4-BE49-F238E27FC236}">
                <a16:creationId xmlns:a16="http://schemas.microsoft.com/office/drawing/2014/main" id="{0900127F-5482-BE74-F79A-327A42C5D3F0}"/>
              </a:ext>
            </a:extLst>
          </p:cNvPr>
          <p:cNvSpPr/>
          <p:nvPr/>
        </p:nvSpPr>
        <p:spPr>
          <a:xfrm>
            <a:off x="5413450" y="2773192"/>
            <a:ext cx="2595014" cy="1137556"/>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开展多中心临床研究，制定诊疗规范及指南，普及标准化诊疗流程</a:t>
            </a:r>
          </a:p>
        </p:txBody>
      </p:sp>
      <p:sp>
        <p:nvSpPr>
          <p:cNvPr id="32" name="矩形 31">
            <a:extLst>
              <a:ext uri="{FF2B5EF4-FFF2-40B4-BE49-F238E27FC236}">
                <a16:creationId xmlns:a16="http://schemas.microsoft.com/office/drawing/2014/main" id="{33B6B970-572D-F5AD-8EEE-08C272861FE9}"/>
              </a:ext>
            </a:extLst>
          </p:cNvPr>
          <p:cNvSpPr/>
          <p:nvPr/>
        </p:nvSpPr>
        <p:spPr>
          <a:xfrm>
            <a:off x="3029768" y="2850618"/>
            <a:ext cx="2221577" cy="923330"/>
          </a:xfrm>
          <a:prstGeom prst="rect">
            <a:avLst/>
          </a:prstGeom>
        </p:spPr>
        <p:txBody>
          <a:bodyPr wrap="square">
            <a:spAutoFit/>
          </a:bodyPr>
          <a:lstStyle/>
          <a:p>
            <a:pPr algn="just"/>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建立中国毛发疾病病例数据库用于临床医学研究</a:t>
            </a:r>
          </a:p>
        </p:txBody>
      </p:sp>
      <p:sp>
        <p:nvSpPr>
          <p:cNvPr id="33" name="矩形 32">
            <a:extLst>
              <a:ext uri="{FF2B5EF4-FFF2-40B4-BE49-F238E27FC236}">
                <a16:creationId xmlns:a16="http://schemas.microsoft.com/office/drawing/2014/main" id="{DD291793-6E07-2446-9F8D-A3A4E726A372}"/>
              </a:ext>
            </a:extLst>
          </p:cNvPr>
          <p:cNvSpPr/>
          <p:nvPr/>
        </p:nvSpPr>
        <p:spPr>
          <a:xfrm>
            <a:off x="7993517" y="2864605"/>
            <a:ext cx="2417399" cy="923330"/>
          </a:xfrm>
          <a:prstGeom prst="rect">
            <a:avLst/>
          </a:prstGeom>
        </p:spPr>
        <p:txBody>
          <a:bodyPr wrap="square">
            <a:spAutoFit/>
          </a:bodyPr>
          <a:lstStyle/>
          <a:p>
            <a:pPr algn="just"/>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开设学习班，推广先进诊疗技术，全面提高疾病诊疗水平</a:t>
            </a:r>
          </a:p>
        </p:txBody>
      </p:sp>
    </p:spTree>
    <p:extLst>
      <p:ext uri="{BB962C8B-B14F-4D97-AF65-F5344CB8AC3E}">
        <p14:creationId xmlns:p14="http://schemas.microsoft.com/office/powerpoint/2010/main" val="418547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847E9FA-43F6-C2F9-4D25-CDEB4A50EF04}"/>
              </a:ext>
            </a:extLst>
          </p:cNvPr>
          <p:cNvSpPr>
            <a:spLocks noGrp="1"/>
          </p:cNvSpPr>
          <p:nvPr>
            <p:ph type="title"/>
          </p:nvPr>
        </p:nvSpPr>
        <p:spPr>
          <a:xfrm>
            <a:off x="2104485" y="707379"/>
            <a:ext cx="8208979" cy="472916"/>
          </a:xfrm>
        </p:spPr>
        <p:txBody>
          <a:bodyPr vert="horz" lIns="36000" tIns="36000" rIns="36000" bIns="36000" rtlCol="0" anchor="t" anchorCtr="0">
            <a:no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毛发</a:t>
            </a:r>
            <a:r>
              <a:rPr lang="zh-CN" altLang="en-US" sz="2400" dirty="0">
                <a:solidFill>
                  <a:srgbClr val="C00000"/>
                </a:solidFill>
                <a:latin typeface="微软雅黑" panose="020B0503020204020204" pitchFamily="34" charset="-122"/>
                <a:ea typeface="微软雅黑" panose="020B0503020204020204" pitchFamily="34" charset="-122"/>
              </a:rPr>
              <a:t>健康</a:t>
            </a:r>
            <a:r>
              <a:rPr lang="zh-CN" altLang="en-US" sz="2400" b="1" dirty="0">
                <a:solidFill>
                  <a:srgbClr val="C00000"/>
                </a:solidFill>
                <a:latin typeface="微软雅黑" panose="020B0503020204020204" pitchFamily="34" charset="-122"/>
                <a:ea typeface="微软雅黑" panose="020B0503020204020204" pitchFamily="34" charset="-122"/>
              </a:rPr>
              <a:t>规范化诊疗中心组织架构及职责</a:t>
            </a:r>
          </a:p>
        </p:txBody>
      </p:sp>
      <p:sp>
        <p:nvSpPr>
          <p:cNvPr id="5" name="矩形 4">
            <a:extLst>
              <a:ext uri="{FF2B5EF4-FFF2-40B4-BE49-F238E27FC236}">
                <a16:creationId xmlns:a16="http://schemas.microsoft.com/office/drawing/2014/main" id="{8C947715-60C5-73D2-C977-7A8763FF7F12}"/>
              </a:ext>
            </a:extLst>
          </p:cNvPr>
          <p:cNvSpPr/>
          <p:nvPr/>
        </p:nvSpPr>
        <p:spPr>
          <a:xfrm>
            <a:off x="4534150" y="3223715"/>
            <a:ext cx="2482120" cy="547009"/>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毛发健康规范化诊疗中心</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主任委员</a:t>
            </a:r>
          </a:p>
        </p:txBody>
      </p:sp>
      <p:sp>
        <p:nvSpPr>
          <p:cNvPr id="6" name="矩形 5">
            <a:extLst>
              <a:ext uri="{FF2B5EF4-FFF2-40B4-BE49-F238E27FC236}">
                <a16:creationId xmlns:a16="http://schemas.microsoft.com/office/drawing/2014/main" id="{75E48A33-8258-E436-C4F2-66F306798604}"/>
              </a:ext>
            </a:extLst>
          </p:cNvPr>
          <p:cNvSpPr/>
          <p:nvPr/>
        </p:nvSpPr>
        <p:spPr>
          <a:xfrm>
            <a:off x="6257196" y="4477861"/>
            <a:ext cx="3061366" cy="510740"/>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执行委员会</a:t>
            </a:r>
          </a:p>
        </p:txBody>
      </p:sp>
      <p:sp>
        <p:nvSpPr>
          <p:cNvPr id="7" name="矩形 6">
            <a:extLst>
              <a:ext uri="{FF2B5EF4-FFF2-40B4-BE49-F238E27FC236}">
                <a16:creationId xmlns:a16="http://schemas.microsoft.com/office/drawing/2014/main" id="{6FE61359-4BB9-3D06-453A-7911FEC54E5C}"/>
              </a:ext>
            </a:extLst>
          </p:cNvPr>
          <p:cNvSpPr/>
          <p:nvPr/>
        </p:nvSpPr>
        <p:spPr>
          <a:xfrm>
            <a:off x="2659796" y="4477861"/>
            <a:ext cx="3061365" cy="510740"/>
          </a:xfrm>
          <a:prstGeom prst="rect">
            <a:avLst/>
          </a:prstGeom>
          <a:solidFill>
            <a:srgbClr val="8F1D25"/>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学术委员会（顾问团）</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370D88B3-5F68-A85A-FFCB-833BA5E5BD3E}"/>
              </a:ext>
            </a:extLst>
          </p:cNvPr>
          <p:cNvSpPr/>
          <p:nvPr/>
        </p:nvSpPr>
        <p:spPr>
          <a:xfrm>
            <a:off x="7427388" y="2827854"/>
            <a:ext cx="3136208" cy="638448"/>
          </a:xfrm>
          <a:prstGeom prst="rect">
            <a:avLst/>
          </a:prstGeom>
        </p:spPr>
        <p:txBody>
          <a:bodyPr wrap="square">
            <a:spAutoFit/>
          </a:bodyPr>
          <a:lstStyle/>
          <a:p>
            <a:pPr marL="285750" indent="-285750">
              <a:lnSpc>
                <a:spcPts val="2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召集和主持中心成员会议</a:t>
            </a:r>
            <a:endParaRPr lang="en-US" altLang="zh-CN" sz="1400" dirty="0">
              <a:latin typeface="微软雅黑" panose="020B0503020204020204" pitchFamily="34" charset="-122"/>
              <a:ea typeface="微软雅黑" panose="020B0503020204020204" pitchFamily="34" charset="-122"/>
            </a:endParaRPr>
          </a:p>
          <a:p>
            <a:pPr marL="285750" indent="-285750">
              <a:lnSpc>
                <a:spcPts val="2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组织制定本中心发展的长、短期计划，安排年度工作计划</a:t>
            </a:r>
          </a:p>
          <a:p>
            <a:pPr marL="285750" indent="-285750">
              <a:lnSpc>
                <a:spcPts val="2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有权对中心的组织架构</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流程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分工进行决策和调整</a:t>
            </a:r>
          </a:p>
        </p:txBody>
      </p:sp>
      <p:sp>
        <p:nvSpPr>
          <p:cNvPr id="9" name="矩形 8">
            <a:extLst>
              <a:ext uri="{FF2B5EF4-FFF2-40B4-BE49-F238E27FC236}">
                <a16:creationId xmlns:a16="http://schemas.microsoft.com/office/drawing/2014/main" id="{1709624F-C3D1-91D4-798E-D18D5F0E6D76}"/>
              </a:ext>
            </a:extLst>
          </p:cNvPr>
          <p:cNvSpPr/>
          <p:nvPr/>
        </p:nvSpPr>
        <p:spPr>
          <a:xfrm>
            <a:off x="7221829" y="2858888"/>
            <a:ext cx="3374809" cy="1308510"/>
          </a:xfrm>
          <a:prstGeom prst="rect">
            <a:avLst/>
          </a:prstGeom>
          <a:no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9">
            <a:extLst>
              <a:ext uri="{FF2B5EF4-FFF2-40B4-BE49-F238E27FC236}">
                <a16:creationId xmlns:a16="http://schemas.microsoft.com/office/drawing/2014/main" id="{78CFB94C-AF8F-0FC5-0097-BD80F6E9F67C}"/>
              </a:ext>
            </a:extLst>
          </p:cNvPr>
          <p:cNvSpPr/>
          <p:nvPr/>
        </p:nvSpPr>
        <p:spPr>
          <a:xfrm>
            <a:off x="7093470" y="3210039"/>
            <a:ext cx="256718" cy="574359"/>
          </a:xfrm>
          <a:prstGeom prst="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8F1D25"/>
                </a:solidFill>
                <a:latin typeface="微软雅黑" panose="020B0503020204020204" pitchFamily="34" charset="-122"/>
                <a:ea typeface="微软雅黑" panose="020B0503020204020204" pitchFamily="34" charset="-122"/>
              </a:rPr>
              <a:t>职权</a:t>
            </a:r>
          </a:p>
        </p:txBody>
      </p:sp>
      <p:grpSp>
        <p:nvGrpSpPr>
          <p:cNvPr id="11" name="组合 10">
            <a:extLst>
              <a:ext uri="{FF2B5EF4-FFF2-40B4-BE49-F238E27FC236}">
                <a16:creationId xmlns:a16="http://schemas.microsoft.com/office/drawing/2014/main" id="{0F13E681-D78D-E23C-A42C-44733E453FDF}"/>
              </a:ext>
            </a:extLst>
          </p:cNvPr>
          <p:cNvGrpSpPr/>
          <p:nvPr/>
        </p:nvGrpSpPr>
        <p:grpSpPr>
          <a:xfrm>
            <a:off x="6274513" y="5134719"/>
            <a:ext cx="3133703" cy="1154991"/>
            <a:chOff x="403002" y="3935714"/>
            <a:chExt cx="2645132" cy="1735357"/>
          </a:xfrm>
        </p:grpSpPr>
        <p:sp>
          <p:nvSpPr>
            <p:cNvPr id="12" name="矩形 11">
              <a:extLst>
                <a:ext uri="{FF2B5EF4-FFF2-40B4-BE49-F238E27FC236}">
                  <a16:creationId xmlns:a16="http://schemas.microsoft.com/office/drawing/2014/main" id="{AED3C297-8CFA-F8CC-42E4-96E01CDC8BB4}"/>
                </a:ext>
              </a:extLst>
            </p:cNvPr>
            <p:cNvSpPr/>
            <p:nvPr/>
          </p:nvSpPr>
          <p:spPr>
            <a:xfrm>
              <a:off x="403002" y="4070463"/>
              <a:ext cx="2584072" cy="1600608"/>
            </a:xfrm>
            <a:prstGeom prst="rect">
              <a:avLst/>
            </a:prstGeom>
            <a:no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矩形 12">
              <a:extLst>
                <a:ext uri="{FF2B5EF4-FFF2-40B4-BE49-F238E27FC236}">
                  <a16:creationId xmlns:a16="http://schemas.microsoft.com/office/drawing/2014/main" id="{03152805-05A4-C892-1F23-36F3A12302FE}"/>
                </a:ext>
              </a:extLst>
            </p:cNvPr>
            <p:cNvSpPr/>
            <p:nvPr/>
          </p:nvSpPr>
          <p:spPr>
            <a:xfrm>
              <a:off x="939038" y="3935714"/>
              <a:ext cx="1512000" cy="334800"/>
            </a:xfrm>
            <a:prstGeom prst="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8F1D25"/>
                  </a:solidFill>
                  <a:latin typeface="微软雅黑" panose="020B0503020204020204" pitchFamily="34" charset="-122"/>
                  <a:ea typeface="微软雅黑" panose="020B0503020204020204" pitchFamily="34" charset="-122"/>
                </a:rPr>
                <a:t>职责</a:t>
              </a:r>
            </a:p>
          </p:txBody>
        </p:sp>
        <p:sp>
          <p:nvSpPr>
            <p:cNvPr id="14" name="矩形 13">
              <a:extLst>
                <a:ext uri="{FF2B5EF4-FFF2-40B4-BE49-F238E27FC236}">
                  <a16:creationId xmlns:a16="http://schemas.microsoft.com/office/drawing/2014/main" id="{A8F0DCE4-79E5-6818-48E9-5EDF1A2CFAFC}"/>
                </a:ext>
              </a:extLst>
            </p:cNvPr>
            <p:cNvSpPr/>
            <p:nvPr/>
          </p:nvSpPr>
          <p:spPr>
            <a:xfrm>
              <a:off x="454269" y="4394596"/>
              <a:ext cx="2593865" cy="1276475"/>
            </a:xfrm>
            <a:prstGeom prst="rect">
              <a:avLst/>
            </a:prstGeom>
          </p:spPr>
          <p:txBody>
            <a:bodyPr wrap="square">
              <a:spAutoFit/>
            </a:bodyPr>
            <a:lstStyle/>
            <a:p>
              <a:pPr marL="285750" indent="-285750">
                <a:lnSpc>
                  <a:spcPts val="2000"/>
                </a:lnSpc>
                <a:buFont typeface="Arial" panose="020B0604020202020204" pitchFamily="34" charset="0"/>
                <a:buChar char="•"/>
              </a:pPr>
              <a:r>
                <a:rPr lang="en-US" altLang="en-US" sz="1400" dirty="0" err="1">
                  <a:latin typeface="微软雅黑" panose="020B0503020204020204" pitchFamily="34" charset="-122"/>
                  <a:ea typeface="微软雅黑" panose="020B0503020204020204" pitchFamily="34" charset="-122"/>
                </a:rPr>
                <a:t>负责中心及大数据平台的日常运行与完善</a:t>
              </a:r>
              <a:r>
                <a:rPr lang="zh-CN" altLang="en-US" sz="1400" dirty="0">
                  <a:latin typeface="微软雅黑" panose="020B0503020204020204" pitchFamily="34" charset="-122"/>
                  <a:ea typeface="微软雅黑" panose="020B0503020204020204" pitchFamily="34" charset="-122"/>
                </a:rPr>
                <a:t>；</a:t>
              </a:r>
              <a:endParaRPr lang="en-US" altLang="en-US" sz="1400" dirty="0">
                <a:latin typeface="微软雅黑" panose="020B0503020204020204" pitchFamily="34" charset="-122"/>
                <a:ea typeface="微软雅黑" panose="020B0503020204020204" pitchFamily="34" charset="-122"/>
              </a:endParaRPr>
            </a:p>
            <a:p>
              <a:pPr marL="285750" indent="-285750">
                <a:lnSpc>
                  <a:spcPts val="2000"/>
                </a:lnSpc>
                <a:buFont typeface="Arial" panose="020B0604020202020204" pitchFamily="34" charset="0"/>
                <a:buChar char="•"/>
              </a:pPr>
              <a:r>
                <a:rPr lang="en-US" altLang="en-US" sz="1400" dirty="0" err="1">
                  <a:latin typeface="微软雅黑" panose="020B0503020204020204" pitchFamily="34" charset="-122"/>
                  <a:ea typeface="微软雅黑" panose="020B0503020204020204" pitchFamily="34" charset="-122"/>
                </a:rPr>
                <a:t>组织实施分中心单位的认证考核</a:t>
              </a:r>
              <a:r>
                <a:rPr lang="zh-CN" altLang="en-US" sz="1400" dirty="0">
                  <a:latin typeface="微软雅黑" panose="020B0503020204020204" pitchFamily="34" charset="-122"/>
                  <a:ea typeface="微软雅黑" panose="020B0503020204020204" pitchFamily="34" charset="-122"/>
                </a:rPr>
                <a:t>。</a:t>
              </a:r>
            </a:p>
          </p:txBody>
        </p:sp>
      </p:grpSp>
      <p:sp>
        <p:nvSpPr>
          <p:cNvPr id="15" name="矩形 14">
            <a:extLst>
              <a:ext uri="{FF2B5EF4-FFF2-40B4-BE49-F238E27FC236}">
                <a16:creationId xmlns:a16="http://schemas.microsoft.com/office/drawing/2014/main" id="{D5FCA89A-7A5E-D39A-9FE3-CBDBC3CF18BD}"/>
              </a:ext>
            </a:extLst>
          </p:cNvPr>
          <p:cNvSpPr/>
          <p:nvPr/>
        </p:nvSpPr>
        <p:spPr>
          <a:xfrm>
            <a:off x="2659797" y="5237093"/>
            <a:ext cx="3061365" cy="1052618"/>
          </a:xfrm>
          <a:prstGeom prst="rect">
            <a:avLst/>
          </a:prstGeom>
          <a:no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6" name="矩形 15">
            <a:extLst>
              <a:ext uri="{FF2B5EF4-FFF2-40B4-BE49-F238E27FC236}">
                <a16:creationId xmlns:a16="http://schemas.microsoft.com/office/drawing/2014/main" id="{246F3D7D-9738-48A0-15E6-DDD44CAA4D04}"/>
              </a:ext>
            </a:extLst>
          </p:cNvPr>
          <p:cNvSpPr/>
          <p:nvPr/>
        </p:nvSpPr>
        <p:spPr>
          <a:xfrm>
            <a:off x="2659796" y="5462671"/>
            <a:ext cx="3266509" cy="700576"/>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en-US" sz="1400" dirty="0" err="1">
                <a:latin typeface="微软雅黑" panose="020B0503020204020204" pitchFamily="34" charset="-122"/>
                <a:ea typeface="微软雅黑" panose="020B0503020204020204" pitchFamily="34" charset="-122"/>
              </a:rPr>
              <a:t>为中心的发展提供咨询指导</a:t>
            </a:r>
            <a:endParaRPr lang="en-US" altLang="en-US" sz="14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针对</a:t>
            </a:r>
            <a:r>
              <a:rPr lang="en-US" altLang="en-US" sz="1400" dirty="0" err="1">
                <a:latin typeface="微软雅黑" panose="020B0503020204020204" pitchFamily="34" charset="-122"/>
                <a:ea typeface="微软雅黑" panose="020B0503020204020204" pitchFamily="34" charset="-122"/>
              </a:rPr>
              <a:t>重大科研项目</a:t>
            </a:r>
            <a:r>
              <a:rPr lang="zh-CN" altLang="en-US" sz="1400" dirty="0">
                <a:latin typeface="微软雅黑" panose="020B0503020204020204" pitchFamily="34" charset="-122"/>
                <a:ea typeface="微软雅黑" panose="020B0503020204020204" pitchFamily="34" charset="-122"/>
              </a:rPr>
              <a:t>进行</a:t>
            </a:r>
            <a:r>
              <a:rPr lang="en-US" altLang="en-US" sz="1400" dirty="0" err="1">
                <a:latin typeface="微软雅黑" panose="020B0503020204020204" pitchFamily="34" charset="-122"/>
                <a:ea typeface="微软雅黑" panose="020B0503020204020204" pitchFamily="34" charset="-122"/>
              </a:rPr>
              <a:t>论证把关</a:t>
            </a:r>
            <a:r>
              <a:rPr lang="en-US" altLang="en-US" sz="1400" dirty="0">
                <a:latin typeface="微软雅黑" panose="020B0503020204020204" pitchFamily="34" charset="-122"/>
                <a:ea typeface="微软雅黑" panose="020B0503020204020204" pitchFamily="34" charset="-122"/>
              </a:rPr>
              <a:t>。 </a:t>
            </a:r>
          </a:p>
        </p:txBody>
      </p:sp>
      <p:sp>
        <p:nvSpPr>
          <p:cNvPr id="17" name="矩形 16">
            <a:extLst>
              <a:ext uri="{FF2B5EF4-FFF2-40B4-BE49-F238E27FC236}">
                <a16:creationId xmlns:a16="http://schemas.microsoft.com/office/drawing/2014/main" id="{545BE882-C0FE-3D62-9756-429427C54D04}"/>
              </a:ext>
            </a:extLst>
          </p:cNvPr>
          <p:cNvSpPr/>
          <p:nvPr/>
        </p:nvSpPr>
        <p:spPr>
          <a:xfrm>
            <a:off x="3195832" y="5134935"/>
            <a:ext cx="1791275" cy="254359"/>
          </a:xfrm>
          <a:prstGeom prst="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8F1D25"/>
                </a:solidFill>
                <a:latin typeface="微软雅黑" panose="020B0503020204020204" pitchFamily="34" charset="-122"/>
                <a:ea typeface="微软雅黑" panose="020B0503020204020204" pitchFamily="34" charset="-122"/>
              </a:rPr>
              <a:t>职责</a:t>
            </a:r>
          </a:p>
        </p:txBody>
      </p:sp>
      <p:pic>
        <p:nvPicPr>
          <p:cNvPr id="18" name="图片 24">
            <a:extLst>
              <a:ext uri="{FF2B5EF4-FFF2-40B4-BE49-F238E27FC236}">
                <a16:creationId xmlns:a16="http://schemas.microsoft.com/office/drawing/2014/main" id="{62BF1FC1-4347-1A40-DFFB-88853B2E5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853" y="1285775"/>
            <a:ext cx="3131452" cy="389923"/>
          </a:xfrm>
          <a:prstGeom prst="rect">
            <a:avLst/>
          </a:prstGeom>
        </p:spPr>
      </p:pic>
      <p:sp>
        <p:nvSpPr>
          <p:cNvPr id="19" name="矩形 8">
            <a:extLst>
              <a:ext uri="{FF2B5EF4-FFF2-40B4-BE49-F238E27FC236}">
                <a16:creationId xmlns:a16="http://schemas.microsoft.com/office/drawing/2014/main" id="{54DD92A0-133F-AA90-D91A-9F27D73BB28A}"/>
              </a:ext>
            </a:extLst>
          </p:cNvPr>
          <p:cNvSpPr/>
          <p:nvPr/>
        </p:nvSpPr>
        <p:spPr>
          <a:xfrm>
            <a:off x="2851047" y="1269858"/>
            <a:ext cx="6552626" cy="908490"/>
          </a:xfrm>
          <a:prstGeom prst="rect">
            <a:avLst/>
          </a:prstGeom>
          <a:noFill/>
          <a:ln w="19050">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图片 11">
            <a:extLst>
              <a:ext uri="{FF2B5EF4-FFF2-40B4-BE49-F238E27FC236}">
                <a16:creationId xmlns:a16="http://schemas.microsoft.com/office/drawing/2014/main" id="{5FB1A2A7-C9C7-E331-A8FF-E2FACFD2B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703" y="1764557"/>
            <a:ext cx="2775003" cy="284177"/>
          </a:xfrm>
          <a:prstGeom prst="rect">
            <a:avLst/>
          </a:prstGeom>
        </p:spPr>
      </p:pic>
      <p:pic>
        <p:nvPicPr>
          <p:cNvPr id="21" name="图片 12">
            <a:extLst>
              <a:ext uri="{FF2B5EF4-FFF2-40B4-BE49-F238E27FC236}">
                <a16:creationId xmlns:a16="http://schemas.microsoft.com/office/drawing/2014/main" id="{8367970C-7A08-5DFA-343D-A8890F5F9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79" y="1334368"/>
            <a:ext cx="3243020" cy="337640"/>
          </a:xfrm>
          <a:prstGeom prst="rect">
            <a:avLst/>
          </a:prstGeom>
        </p:spPr>
      </p:pic>
      <p:pic>
        <p:nvPicPr>
          <p:cNvPr id="22" name="图片 13">
            <a:extLst>
              <a:ext uri="{FF2B5EF4-FFF2-40B4-BE49-F238E27FC236}">
                <a16:creationId xmlns:a16="http://schemas.microsoft.com/office/drawing/2014/main" id="{45C3C671-0E97-5F47-2BF3-93BAC471C253}"/>
              </a:ext>
            </a:extLst>
          </p:cNvPr>
          <p:cNvPicPr>
            <a:picLocks noChangeAspect="1"/>
          </p:cNvPicPr>
          <p:nvPr/>
        </p:nvPicPr>
        <p:blipFill>
          <a:blip r:embed="rId5"/>
          <a:stretch>
            <a:fillRect/>
          </a:stretch>
        </p:blipFill>
        <p:spPr>
          <a:xfrm>
            <a:off x="6014813" y="1758405"/>
            <a:ext cx="420643" cy="406814"/>
          </a:xfrm>
          <a:prstGeom prst="rect">
            <a:avLst/>
          </a:prstGeom>
        </p:spPr>
      </p:pic>
      <p:sp>
        <p:nvSpPr>
          <p:cNvPr id="23" name="文本框 16">
            <a:extLst>
              <a:ext uri="{FF2B5EF4-FFF2-40B4-BE49-F238E27FC236}">
                <a16:creationId xmlns:a16="http://schemas.microsoft.com/office/drawing/2014/main" id="{BCDF85EF-00CD-8E72-9045-0B04B884DE3F}"/>
              </a:ext>
            </a:extLst>
          </p:cNvPr>
          <p:cNvSpPr txBox="1"/>
          <p:nvPr/>
        </p:nvSpPr>
        <p:spPr>
          <a:xfrm>
            <a:off x="6435456" y="1747706"/>
            <a:ext cx="2710198"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中央军委后勤保障部</a:t>
            </a:r>
            <a:endParaRPr lang="en-US" sz="1600" b="1" dirty="0">
              <a:latin typeface="微软雅黑" panose="020B0503020204020204" pitchFamily="34" charset="-122"/>
              <a:ea typeface="微软雅黑" panose="020B0503020204020204" pitchFamily="34" charset="-122"/>
            </a:endParaRPr>
          </a:p>
        </p:txBody>
      </p:sp>
      <p:sp>
        <p:nvSpPr>
          <p:cNvPr id="24" name="箭头: 下 14">
            <a:extLst>
              <a:ext uri="{FF2B5EF4-FFF2-40B4-BE49-F238E27FC236}">
                <a16:creationId xmlns:a16="http://schemas.microsoft.com/office/drawing/2014/main" id="{E2EC0FD2-CF9D-E558-46D8-7356699E1C06}"/>
              </a:ext>
            </a:extLst>
          </p:cNvPr>
          <p:cNvSpPr/>
          <p:nvPr/>
        </p:nvSpPr>
        <p:spPr>
          <a:xfrm>
            <a:off x="5775210" y="2183832"/>
            <a:ext cx="249107" cy="271251"/>
          </a:xfrm>
          <a:prstGeom prst="downArrow">
            <a:avLst/>
          </a:prstGeom>
          <a:solidFill>
            <a:srgbClr val="8F1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C1678689-214D-5AD8-A4C7-1C2A5D5742B0}"/>
              </a:ext>
            </a:extLst>
          </p:cNvPr>
          <p:cNvPicPr>
            <a:picLocks noChangeAspect="1"/>
          </p:cNvPicPr>
          <p:nvPr/>
        </p:nvPicPr>
        <p:blipFill>
          <a:blip r:embed="rId6"/>
          <a:stretch>
            <a:fillRect/>
          </a:stretch>
        </p:blipFill>
        <p:spPr>
          <a:xfrm>
            <a:off x="4605629" y="2445124"/>
            <a:ext cx="2588268" cy="364607"/>
          </a:xfrm>
          <a:prstGeom prst="rect">
            <a:avLst/>
          </a:prstGeom>
        </p:spPr>
      </p:pic>
      <p:sp>
        <p:nvSpPr>
          <p:cNvPr id="26" name="箭头: 下 14">
            <a:extLst>
              <a:ext uri="{FF2B5EF4-FFF2-40B4-BE49-F238E27FC236}">
                <a16:creationId xmlns:a16="http://schemas.microsoft.com/office/drawing/2014/main" id="{A414DF2E-398B-C4F7-37C3-ADD358039A6F}"/>
              </a:ext>
            </a:extLst>
          </p:cNvPr>
          <p:cNvSpPr/>
          <p:nvPr/>
        </p:nvSpPr>
        <p:spPr>
          <a:xfrm>
            <a:off x="5764935" y="2872036"/>
            <a:ext cx="249107" cy="271251"/>
          </a:xfrm>
          <a:prstGeom prst="downArrow">
            <a:avLst/>
          </a:prstGeom>
          <a:solidFill>
            <a:srgbClr val="8F1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连接符: 肘形 26">
            <a:extLst>
              <a:ext uri="{FF2B5EF4-FFF2-40B4-BE49-F238E27FC236}">
                <a16:creationId xmlns:a16="http://schemas.microsoft.com/office/drawing/2014/main" id="{FC4B3438-30D4-8971-4C25-FD37EA78E32A}"/>
              </a:ext>
            </a:extLst>
          </p:cNvPr>
          <p:cNvCxnSpPr/>
          <p:nvPr/>
        </p:nvCxnSpPr>
        <p:spPr>
          <a:xfrm rot="16200000" flipH="1">
            <a:off x="6440676" y="3118932"/>
            <a:ext cx="681737" cy="2012669"/>
          </a:xfrm>
          <a:prstGeom prst="bentConnector3">
            <a:avLst>
              <a:gd name="adj1" fmla="val 64903"/>
            </a:avLst>
          </a:prstGeom>
          <a:ln w="127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8" name="连接符: 肘形 27">
            <a:extLst>
              <a:ext uri="{FF2B5EF4-FFF2-40B4-BE49-F238E27FC236}">
                <a16:creationId xmlns:a16="http://schemas.microsoft.com/office/drawing/2014/main" id="{720849C9-859B-E771-ED62-35AF2C1560BF}"/>
              </a:ext>
            </a:extLst>
          </p:cNvPr>
          <p:cNvCxnSpPr/>
          <p:nvPr/>
        </p:nvCxnSpPr>
        <p:spPr>
          <a:xfrm rot="10800000" flipV="1">
            <a:off x="4177779" y="4220583"/>
            <a:ext cx="1584732" cy="231878"/>
          </a:xfrm>
          <a:prstGeom prst="bentConnector2">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71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847E9FA-43F6-C2F9-4D25-CDEB4A50EF04}"/>
              </a:ext>
            </a:extLst>
          </p:cNvPr>
          <p:cNvSpPr>
            <a:spLocks noGrp="1"/>
          </p:cNvSpPr>
          <p:nvPr>
            <p:ph type="title"/>
          </p:nvPr>
        </p:nvSpPr>
        <p:spPr>
          <a:xfrm>
            <a:off x="2113450" y="949431"/>
            <a:ext cx="8208979" cy="472916"/>
          </a:xfrm>
        </p:spPr>
        <p:txBody>
          <a:bodyPr vert="horz" lIns="36000" tIns="36000" rIns="36000" bIns="36000" rtlCol="0" anchor="t" anchorCtr="0">
            <a:no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毛发</a:t>
            </a:r>
            <a:r>
              <a:rPr lang="zh-CN" altLang="en-US" sz="2400" dirty="0">
                <a:solidFill>
                  <a:srgbClr val="C00000"/>
                </a:solidFill>
                <a:latin typeface="微软雅黑" panose="020B0503020204020204" pitchFamily="34" charset="-122"/>
                <a:ea typeface="微软雅黑" panose="020B0503020204020204" pitchFamily="34" charset="-122"/>
              </a:rPr>
              <a:t>健康</a:t>
            </a:r>
            <a:r>
              <a:rPr lang="zh-CN" altLang="en-US" sz="2400" b="1" dirty="0">
                <a:solidFill>
                  <a:srgbClr val="C00000"/>
                </a:solidFill>
                <a:latin typeface="微软雅黑" panose="020B0503020204020204" pitchFamily="34" charset="-122"/>
                <a:ea typeface="微软雅黑" panose="020B0503020204020204" pitchFamily="34" charset="-122"/>
              </a:rPr>
              <a:t>规范化诊疗中心</a:t>
            </a:r>
            <a:r>
              <a:rPr lang="zh-CN" altLang="en-US" sz="2400" dirty="0">
                <a:solidFill>
                  <a:srgbClr val="C00000"/>
                </a:solidFill>
                <a:latin typeface="微软雅黑" panose="020B0503020204020204" pitchFamily="34" charset="-122"/>
                <a:ea typeface="微软雅黑" panose="020B0503020204020204" pitchFamily="34" charset="-122"/>
              </a:rPr>
              <a:t>执行委员会成立目的</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880776" y="1900517"/>
            <a:ext cx="815788" cy="3406589"/>
          </a:xfrm>
          <a:prstGeom prst="rect">
            <a:avLst/>
          </a:prstGeom>
          <a:solidFill>
            <a:srgbClr val="8F1D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j-ea"/>
                <a:ea typeface="+mj-ea"/>
              </a:rPr>
              <a:t>执</a:t>
            </a:r>
            <a:endParaRPr lang="en-US" altLang="zh-CN" sz="1600" b="1" dirty="0">
              <a:latin typeface="+mj-ea"/>
              <a:ea typeface="+mj-ea"/>
            </a:endParaRPr>
          </a:p>
          <a:p>
            <a:pPr algn="ctr"/>
            <a:r>
              <a:rPr lang="zh-CN" altLang="en-US" sz="1600" b="1" dirty="0">
                <a:latin typeface="+mj-ea"/>
                <a:ea typeface="+mj-ea"/>
              </a:rPr>
              <a:t>行</a:t>
            </a:r>
            <a:endParaRPr lang="en-US" altLang="zh-CN" sz="1600" b="1" dirty="0">
              <a:latin typeface="+mj-ea"/>
              <a:ea typeface="+mj-ea"/>
            </a:endParaRPr>
          </a:p>
          <a:p>
            <a:pPr algn="ctr"/>
            <a:r>
              <a:rPr lang="zh-CN" altLang="en-US" sz="1600" b="1" dirty="0">
                <a:latin typeface="+mj-ea"/>
                <a:ea typeface="+mj-ea"/>
              </a:rPr>
              <a:t>委</a:t>
            </a:r>
            <a:endParaRPr lang="en-US" altLang="zh-CN" sz="1600" b="1" dirty="0">
              <a:latin typeface="+mj-ea"/>
              <a:ea typeface="+mj-ea"/>
            </a:endParaRPr>
          </a:p>
          <a:p>
            <a:pPr algn="ctr"/>
            <a:r>
              <a:rPr lang="zh-CN" altLang="en-US" sz="1600" b="1" dirty="0">
                <a:latin typeface="+mj-ea"/>
                <a:ea typeface="+mj-ea"/>
              </a:rPr>
              <a:t>员</a:t>
            </a:r>
            <a:endParaRPr lang="en-US" altLang="zh-CN" sz="1600" b="1" dirty="0">
              <a:latin typeface="+mj-ea"/>
              <a:ea typeface="+mj-ea"/>
            </a:endParaRPr>
          </a:p>
          <a:p>
            <a:pPr algn="ctr"/>
            <a:r>
              <a:rPr lang="zh-CN" altLang="en-US" sz="1600" b="1" dirty="0">
                <a:latin typeface="+mj-ea"/>
                <a:ea typeface="+mj-ea"/>
              </a:rPr>
              <a:t>会</a:t>
            </a:r>
          </a:p>
        </p:txBody>
      </p:sp>
      <p:sp>
        <p:nvSpPr>
          <p:cNvPr id="6" name="圆角矩形 5"/>
          <p:cNvSpPr/>
          <p:nvPr/>
        </p:nvSpPr>
        <p:spPr>
          <a:xfrm>
            <a:off x="2653552" y="1900517"/>
            <a:ext cx="4159624"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确保第一批毛发疾病规范化诊疗中心认证工作高质量完成</a:t>
            </a:r>
          </a:p>
        </p:txBody>
      </p:sp>
      <p:sp>
        <p:nvSpPr>
          <p:cNvPr id="7" name="圆角矩形 6"/>
          <p:cNvSpPr/>
          <p:nvPr/>
        </p:nvSpPr>
        <p:spPr>
          <a:xfrm>
            <a:off x="2653550" y="3203445"/>
            <a:ext cx="4159626"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进一步提升皮肤科领域学术互动氛围</a:t>
            </a:r>
          </a:p>
        </p:txBody>
      </p:sp>
      <p:sp>
        <p:nvSpPr>
          <p:cNvPr id="8" name="圆角矩形 7"/>
          <p:cNvSpPr/>
          <p:nvPr/>
        </p:nvSpPr>
        <p:spPr>
          <a:xfrm>
            <a:off x="2653550" y="4500282"/>
            <a:ext cx="4159626"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推动毛发疾病规范化诊疗中心项目快速发展</a:t>
            </a:r>
          </a:p>
        </p:txBody>
      </p:sp>
      <p:sp>
        <p:nvSpPr>
          <p:cNvPr id="9" name="圆角矩形 8"/>
          <p:cNvSpPr/>
          <p:nvPr/>
        </p:nvSpPr>
        <p:spPr>
          <a:xfrm>
            <a:off x="7288303" y="4500282"/>
            <a:ext cx="4159626"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树立标杆，带动毛发疾病规范化诊疗中心在区域的快速推动</a:t>
            </a:r>
          </a:p>
        </p:txBody>
      </p:sp>
      <p:sp>
        <p:nvSpPr>
          <p:cNvPr id="10" name="圆角矩形 9"/>
          <p:cNvSpPr/>
          <p:nvPr/>
        </p:nvSpPr>
        <p:spPr>
          <a:xfrm>
            <a:off x="7288303" y="3200399"/>
            <a:ext cx="4159626"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积极参与由国家皮肤与免疫疾病临床医学研究中心举办的各类学术交流活动</a:t>
            </a:r>
          </a:p>
        </p:txBody>
      </p:sp>
      <p:sp>
        <p:nvSpPr>
          <p:cNvPr id="11" name="圆角矩形 10"/>
          <p:cNvSpPr/>
          <p:nvPr/>
        </p:nvSpPr>
        <p:spPr>
          <a:xfrm>
            <a:off x="7288303" y="1900517"/>
            <a:ext cx="4159626" cy="806824"/>
          </a:xfrm>
          <a:prstGeom prst="roundRect">
            <a:avLst/>
          </a:prstGeom>
          <a:noFill/>
          <a:ln w="28575">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深度参与认证单位线上审查与线下核查</a:t>
            </a:r>
          </a:p>
        </p:txBody>
      </p:sp>
      <p:cxnSp>
        <p:nvCxnSpPr>
          <p:cNvPr id="13" name="直接连接符 12"/>
          <p:cNvCxnSpPr>
            <a:stCxn id="6" idx="3"/>
            <a:endCxn id="11" idx="1"/>
          </p:cNvCxnSpPr>
          <p:nvPr/>
        </p:nvCxnSpPr>
        <p:spPr>
          <a:xfrm>
            <a:off x="6813176" y="2303929"/>
            <a:ext cx="475127" cy="0"/>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813175" y="3594846"/>
            <a:ext cx="475127" cy="0"/>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813175" y="4903694"/>
            <a:ext cx="475127" cy="0"/>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178423" y="2303929"/>
            <a:ext cx="475127" cy="0"/>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5" idx="3"/>
            <a:endCxn id="7" idx="1"/>
          </p:cNvCxnSpPr>
          <p:nvPr/>
        </p:nvCxnSpPr>
        <p:spPr>
          <a:xfrm>
            <a:off x="1696564" y="3603812"/>
            <a:ext cx="956986" cy="3045"/>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422" y="4903694"/>
            <a:ext cx="475127" cy="0"/>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2176180" y="2303929"/>
            <a:ext cx="1121" cy="2599765"/>
          </a:xfrm>
          <a:prstGeom prst="line">
            <a:avLst/>
          </a:prstGeom>
          <a:ln w="28575">
            <a:solidFill>
              <a:srgbClr val="8F1D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7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a:extLst>
              <a:ext uri="{FF2B5EF4-FFF2-40B4-BE49-F238E27FC236}">
                <a16:creationId xmlns:a16="http://schemas.microsoft.com/office/drawing/2014/main" id="{CED2C5C5-B221-5FCB-F472-6588E33CBA9B}"/>
              </a:ext>
            </a:extLst>
          </p:cNvPr>
          <p:cNvSpPr/>
          <p:nvPr/>
        </p:nvSpPr>
        <p:spPr>
          <a:xfrm>
            <a:off x="0" y="5712070"/>
            <a:ext cx="12192000" cy="116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BD4F160C-FE2D-FC25-0B56-C3859204E057}"/>
              </a:ext>
            </a:extLst>
          </p:cNvPr>
          <p:cNvSpPr/>
          <p:nvPr/>
        </p:nvSpPr>
        <p:spPr>
          <a:xfrm>
            <a:off x="7695597" y="1282109"/>
            <a:ext cx="1630005" cy="465844"/>
          </a:xfrm>
          <a:prstGeom prst="roundRect">
            <a:avLst/>
          </a:prstGeom>
          <a:solidFill>
            <a:srgbClr val="8F1D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F718AD26-4F05-A5FB-B6E6-6A92A28DC45E}"/>
              </a:ext>
            </a:extLst>
          </p:cNvPr>
          <p:cNvSpPr/>
          <p:nvPr/>
        </p:nvSpPr>
        <p:spPr>
          <a:xfrm>
            <a:off x="1699770" y="5892872"/>
            <a:ext cx="4646353" cy="834569"/>
          </a:xfrm>
          <a:prstGeom prst="rect">
            <a:avLst/>
          </a:prstGeom>
          <a:noFill/>
          <a:ln>
            <a:solidFill>
              <a:srgbClr val="A9232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a:extLst>
              <a:ext uri="{FF2B5EF4-FFF2-40B4-BE49-F238E27FC236}">
                <a16:creationId xmlns:a16="http://schemas.microsoft.com/office/drawing/2014/main" id="{43B27054-1928-32DA-306C-232169811F6A}"/>
              </a:ext>
            </a:extLst>
          </p:cNvPr>
          <p:cNvSpPr>
            <a:spLocks noGrp="1"/>
          </p:cNvSpPr>
          <p:nvPr>
            <p:ph type="title"/>
          </p:nvPr>
        </p:nvSpPr>
        <p:spPr>
          <a:xfrm>
            <a:off x="1979456" y="683099"/>
            <a:ext cx="8233088" cy="534567"/>
          </a:xfrm>
        </p:spPr>
        <p:txBody>
          <a:bodyPr vert="horz" lIns="36000" tIns="36000" rIns="36000" bIns="36000" rtlCol="0" anchor="t" anchorCtr="0">
            <a:noAutofit/>
          </a:bodyPr>
          <a:lstStyle/>
          <a:p>
            <a:pPr algn="ctr"/>
            <a:r>
              <a:rPr kumimoji="1" lang="zh-CN" altLang="en-US" sz="2400" b="1" dirty="0">
                <a:latin typeface="微软雅黑" panose="020B0503020204020204" pitchFamily="34" charset="-122"/>
                <a:ea typeface="微软雅黑" panose="020B0503020204020204" pitchFamily="34" charset="-122"/>
              </a:rPr>
              <a:t>毛发</a:t>
            </a:r>
            <a:r>
              <a:rPr kumimoji="1" lang="zh-CN" altLang="en-US" sz="2400" dirty="0">
                <a:latin typeface="微软雅黑" panose="020B0503020204020204" pitchFamily="34" charset="-122"/>
                <a:ea typeface="微软雅黑" panose="020B0503020204020204" pitchFamily="34" charset="-122"/>
              </a:rPr>
              <a:t>健康</a:t>
            </a:r>
            <a:r>
              <a:rPr kumimoji="1" lang="zh-CN" altLang="en-US" sz="2400" b="1" dirty="0">
                <a:latin typeface="微软雅黑" panose="020B0503020204020204" pitchFamily="34" charset="-122"/>
                <a:ea typeface="微软雅黑" panose="020B0503020204020204" pitchFamily="34" charset="-122"/>
              </a:rPr>
              <a:t>规范化诊疗中心申请流程</a:t>
            </a:r>
            <a:endParaRPr kumimoji="1" lang="en-US" altLang="zh-CN" sz="2400" b="1" dirty="0">
              <a:latin typeface="微软雅黑" panose="020B0503020204020204" pitchFamily="34" charset="-122"/>
              <a:ea typeface="微软雅黑" panose="020B0503020204020204" pitchFamily="34" charset="-122"/>
            </a:endParaRPr>
          </a:p>
        </p:txBody>
      </p:sp>
      <p:cxnSp>
        <p:nvCxnSpPr>
          <p:cNvPr id="5" name="直线箭头连接符 16">
            <a:extLst>
              <a:ext uri="{FF2B5EF4-FFF2-40B4-BE49-F238E27FC236}">
                <a16:creationId xmlns:a16="http://schemas.microsoft.com/office/drawing/2014/main" id="{72AC4BEE-D1E7-3F7C-16DE-D692C8A33C83}"/>
              </a:ext>
            </a:extLst>
          </p:cNvPr>
          <p:cNvCxnSpPr>
            <a:cxnSpLocks/>
            <a:stCxn id="6" idx="2"/>
            <a:endCxn id="7" idx="0"/>
          </p:cNvCxnSpPr>
          <p:nvPr/>
        </p:nvCxnSpPr>
        <p:spPr>
          <a:xfrm>
            <a:off x="4022956" y="1476178"/>
            <a:ext cx="0" cy="341046"/>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6" name="圆角矩形 3">
            <a:extLst>
              <a:ext uri="{FF2B5EF4-FFF2-40B4-BE49-F238E27FC236}">
                <a16:creationId xmlns:a16="http://schemas.microsoft.com/office/drawing/2014/main" id="{B86BF232-278C-2F95-F04A-FFB5AEE97C58}"/>
              </a:ext>
            </a:extLst>
          </p:cNvPr>
          <p:cNvSpPr/>
          <p:nvPr/>
        </p:nvSpPr>
        <p:spPr>
          <a:xfrm>
            <a:off x="803447" y="1133516"/>
            <a:ext cx="6439018" cy="342662"/>
          </a:xfrm>
          <a:prstGeom prst="round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kumimoji="1" lang="zh-CN" altLang="en-US" sz="1400" dirty="0">
                <a:solidFill>
                  <a:schemeClr val="tx1"/>
                </a:solidFill>
                <a:latin typeface="微软雅黑" panose="020B0503020204020204" pitchFamily="34" charset="-122"/>
                <a:ea typeface="微软雅黑" panose="020B0503020204020204" pitchFamily="34" charset="-122"/>
              </a:rPr>
              <a:t>与国家皮肤与免疫临床医学研究中心签订</a:t>
            </a:r>
            <a:r>
              <a:rPr kumimoji="1" lang="zh-CN" altLang="en-US" sz="1400" b="1" dirty="0">
                <a:solidFill>
                  <a:schemeClr val="tx1"/>
                </a:solidFill>
                <a:latin typeface="微软雅黑" panose="020B0503020204020204" pitchFamily="34" charset="-122"/>
                <a:ea typeface="微软雅黑" panose="020B0503020204020204" pitchFamily="34" charset="-122"/>
              </a:rPr>
              <a:t>伦理联盟协议</a:t>
            </a:r>
            <a:r>
              <a:rPr kumimoji="1" lang="zh-CN" altLang="en-US" sz="1400" dirty="0">
                <a:solidFill>
                  <a:schemeClr val="tx1"/>
                </a:solidFill>
                <a:latin typeface="微软雅黑" panose="020B0503020204020204" pitchFamily="34" charset="-122"/>
                <a:ea typeface="微软雅黑" panose="020B0503020204020204" pitchFamily="34" charset="-122"/>
              </a:rPr>
              <a:t>且医院承诺全力支持</a:t>
            </a:r>
          </a:p>
        </p:txBody>
      </p:sp>
      <p:sp>
        <p:nvSpPr>
          <p:cNvPr id="7" name="圆角矩形 3">
            <a:extLst>
              <a:ext uri="{FF2B5EF4-FFF2-40B4-BE49-F238E27FC236}">
                <a16:creationId xmlns:a16="http://schemas.microsoft.com/office/drawing/2014/main" id="{49BE36CE-DD23-194D-C97A-FCBDF1EE92F8}"/>
              </a:ext>
            </a:extLst>
          </p:cNvPr>
          <p:cNvSpPr/>
          <p:nvPr/>
        </p:nvSpPr>
        <p:spPr>
          <a:xfrm>
            <a:off x="751493" y="1817224"/>
            <a:ext cx="6542926" cy="318817"/>
          </a:xfrm>
          <a:prstGeom prst="round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kumimoji="1" lang="zh-CN" altLang="en-US" sz="1400" dirty="0">
                <a:solidFill>
                  <a:schemeClr val="tx1"/>
                </a:solidFill>
                <a:latin typeface="微软雅黑" panose="020B0503020204020204" pitchFamily="34" charset="-122"/>
                <a:ea typeface="微软雅黑" panose="020B0503020204020204" pitchFamily="34" charset="-122"/>
              </a:rPr>
              <a:t>中心申报（在官网注册，并填写中心建设申请）</a:t>
            </a:r>
          </a:p>
        </p:txBody>
      </p:sp>
      <p:cxnSp>
        <p:nvCxnSpPr>
          <p:cNvPr id="8" name="直线箭头连接符 16">
            <a:extLst>
              <a:ext uri="{FF2B5EF4-FFF2-40B4-BE49-F238E27FC236}">
                <a16:creationId xmlns:a16="http://schemas.microsoft.com/office/drawing/2014/main" id="{FC6CEEBA-8867-15B1-604A-3E2272319743}"/>
              </a:ext>
            </a:extLst>
          </p:cNvPr>
          <p:cNvCxnSpPr>
            <a:cxnSpLocks/>
            <a:stCxn id="7" idx="2"/>
            <a:endCxn id="9" idx="0"/>
          </p:cNvCxnSpPr>
          <p:nvPr/>
        </p:nvCxnSpPr>
        <p:spPr>
          <a:xfrm>
            <a:off x="4022956" y="2136041"/>
            <a:ext cx="0" cy="222458"/>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9" name="菱形 8">
            <a:extLst>
              <a:ext uri="{FF2B5EF4-FFF2-40B4-BE49-F238E27FC236}">
                <a16:creationId xmlns:a16="http://schemas.microsoft.com/office/drawing/2014/main" id="{068EDA57-C508-AF76-1879-B76396C49AAA}"/>
              </a:ext>
            </a:extLst>
          </p:cNvPr>
          <p:cNvSpPr/>
          <p:nvPr/>
        </p:nvSpPr>
        <p:spPr>
          <a:xfrm>
            <a:off x="2392618" y="2358499"/>
            <a:ext cx="3260675" cy="318817"/>
          </a:xfrm>
          <a:prstGeom prst="diamond">
            <a:avLst/>
          </a:prstGeom>
          <a:solidFill>
            <a:srgbClr val="A92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符合申报条件</a:t>
            </a:r>
          </a:p>
        </p:txBody>
      </p:sp>
      <p:sp>
        <p:nvSpPr>
          <p:cNvPr id="10" name="文本框 9">
            <a:extLst>
              <a:ext uri="{FF2B5EF4-FFF2-40B4-BE49-F238E27FC236}">
                <a16:creationId xmlns:a16="http://schemas.microsoft.com/office/drawing/2014/main" id="{473AAF5C-8085-FB42-054A-2FC6B4E9C3BA}"/>
              </a:ext>
            </a:extLst>
          </p:cNvPr>
          <p:cNvSpPr txBox="1"/>
          <p:nvPr/>
        </p:nvSpPr>
        <p:spPr>
          <a:xfrm>
            <a:off x="1716146" y="1553372"/>
            <a:ext cx="649537"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1</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周内</a:t>
            </a:r>
          </a:p>
        </p:txBody>
      </p:sp>
      <p:sp>
        <p:nvSpPr>
          <p:cNvPr id="11" name="文本框 10">
            <a:extLst>
              <a:ext uri="{FF2B5EF4-FFF2-40B4-BE49-F238E27FC236}">
                <a16:creationId xmlns:a16="http://schemas.microsoft.com/office/drawing/2014/main" id="{96353421-E9CF-B560-7CA4-CFD3945408E1}"/>
              </a:ext>
            </a:extLst>
          </p:cNvPr>
          <p:cNvSpPr txBox="1"/>
          <p:nvPr/>
        </p:nvSpPr>
        <p:spPr>
          <a:xfrm>
            <a:off x="1716146" y="2258272"/>
            <a:ext cx="649537"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1</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周内</a:t>
            </a:r>
          </a:p>
        </p:txBody>
      </p:sp>
      <p:sp>
        <p:nvSpPr>
          <p:cNvPr id="12" name="圆角矩形 5">
            <a:extLst>
              <a:ext uri="{FF2B5EF4-FFF2-40B4-BE49-F238E27FC236}">
                <a16:creationId xmlns:a16="http://schemas.microsoft.com/office/drawing/2014/main" id="{C0D7D7F3-D1C0-E7AA-B4C9-31381BCD8FEF}"/>
              </a:ext>
            </a:extLst>
          </p:cNvPr>
          <p:cNvSpPr/>
          <p:nvPr/>
        </p:nvSpPr>
        <p:spPr>
          <a:xfrm>
            <a:off x="751493" y="2904212"/>
            <a:ext cx="6542926" cy="355238"/>
          </a:xfrm>
          <a:prstGeom prst="round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ts val="1800"/>
              </a:lnSpc>
              <a:buClrTx/>
              <a:buSzTx/>
              <a:buFontTx/>
            </a:pPr>
            <a:r>
              <a:rPr kumimoji="1" lang="zh-CN" altLang="en-US" sz="1400" dirty="0">
                <a:solidFill>
                  <a:schemeClr val="tx1"/>
                </a:solidFill>
                <a:latin typeface="微软雅黑" panose="020B0503020204020204" pitchFamily="34" charset="-122"/>
                <a:ea typeface="微软雅黑" panose="020B0503020204020204" pitchFamily="34" charset="-122"/>
                <a:sym typeface="+mn-ea"/>
              </a:rPr>
              <a:t>中心建设启动（数据库安装及培训，医院启动会，数据库录入）</a:t>
            </a:r>
          </a:p>
        </p:txBody>
      </p:sp>
      <p:cxnSp>
        <p:nvCxnSpPr>
          <p:cNvPr id="13" name="直线箭头连接符 16">
            <a:extLst>
              <a:ext uri="{FF2B5EF4-FFF2-40B4-BE49-F238E27FC236}">
                <a16:creationId xmlns:a16="http://schemas.microsoft.com/office/drawing/2014/main" id="{EA5A7B47-B71C-E7A3-4824-2CF4F7AEF183}"/>
              </a:ext>
            </a:extLst>
          </p:cNvPr>
          <p:cNvCxnSpPr>
            <a:cxnSpLocks/>
            <a:stCxn id="9" idx="2"/>
            <a:endCxn id="12" idx="0"/>
          </p:cNvCxnSpPr>
          <p:nvPr/>
        </p:nvCxnSpPr>
        <p:spPr>
          <a:xfrm>
            <a:off x="4022956" y="2677316"/>
            <a:ext cx="0" cy="226896"/>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312EE4A7-209C-94E5-4BBA-410041E4BD51}"/>
              </a:ext>
            </a:extLst>
          </p:cNvPr>
          <p:cNvSpPr txBox="1"/>
          <p:nvPr/>
        </p:nvSpPr>
        <p:spPr>
          <a:xfrm>
            <a:off x="1716146" y="2627970"/>
            <a:ext cx="663964"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2-3</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周</a:t>
            </a:r>
          </a:p>
        </p:txBody>
      </p:sp>
      <p:sp>
        <p:nvSpPr>
          <p:cNvPr id="15" name="圆角矩形 43">
            <a:extLst>
              <a:ext uri="{FF2B5EF4-FFF2-40B4-BE49-F238E27FC236}">
                <a16:creationId xmlns:a16="http://schemas.microsoft.com/office/drawing/2014/main" id="{113A6C45-0B55-006F-2F1E-7F880B3B59FB}"/>
              </a:ext>
            </a:extLst>
          </p:cNvPr>
          <p:cNvSpPr/>
          <p:nvPr/>
        </p:nvSpPr>
        <p:spPr>
          <a:xfrm>
            <a:off x="1699771" y="3582641"/>
            <a:ext cx="4646369" cy="340073"/>
          </a:xfrm>
          <a:prstGeom prst="round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kumimoji="1" lang="zh-CN" altLang="en-US" sz="1400" dirty="0">
                <a:solidFill>
                  <a:schemeClr val="tx1"/>
                </a:solidFill>
                <a:latin typeface="微软雅黑" panose="020B0503020204020204" pitchFamily="34" charset="-122"/>
                <a:ea typeface="微软雅黑" panose="020B0503020204020204" pitchFamily="34" charset="-122"/>
                <a:sym typeface="+mn-ea"/>
              </a:rPr>
              <a:t>中心认证申报（登陆官网，填写认证申请）</a:t>
            </a:r>
          </a:p>
        </p:txBody>
      </p:sp>
      <p:cxnSp>
        <p:nvCxnSpPr>
          <p:cNvPr id="16" name="直线箭头连接符 16">
            <a:extLst>
              <a:ext uri="{FF2B5EF4-FFF2-40B4-BE49-F238E27FC236}">
                <a16:creationId xmlns:a16="http://schemas.microsoft.com/office/drawing/2014/main" id="{65AA5342-9E23-AE6D-3E82-72877BB0D614}"/>
              </a:ext>
            </a:extLst>
          </p:cNvPr>
          <p:cNvCxnSpPr>
            <a:cxnSpLocks/>
            <a:stCxn id="12" idx="2"/>
            <a:endCxn id="15" idx="0"/>
          </p:cNvCxnSpPr>
          <p:nvPr/>
        </p:nvCxnSpPr>
        <p:spPr>
          <a:xfrm>
            <a:off x="4022956" y="3259450"/>
            <a:ext cx="0" cy="323191"/>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34CD5DB-3A28-AC86-66C7-ACA94B4EC2B4}"/>
              </a:ext>
            </a:extLst>
          </p:cNvPr>
          <p:cNvSpPr txBox="1"/>
          <p:nvPr/>
        </p:nvSpPr>
        <p:spPr>
          <a:xfrm>
            <a:off x="1896620" y="3325859"/>
            <a:ext cx="1547218" cy="307777"/>
          </a:xfrm>
          <a:prstGeom prst="rect">
            <a:avLst/>
          </a:prstGeom>
          <a:noFill/>
        </p:spPr>
        <p:txBody>
          <a:bodyPr wrap="none" rtlCol="0">
            <a:spAutoFit/>
          </a:bodyPr>
          <a:lstStyle/>
          <a:p>
            <a:r>
              <a:rPr kumimoji="1" lang="zh-CN" altLang="en-US" sz="1400" dirty="0">
                <a:solidFill>
                  <a:schemeClr val="bg1">
                    <a:lumMod val="50000"/>
                  </a:schemeClr>
                </a:solidFill>
                <a:latin typeface="微软雅黑" panose="020B0503020204020204" pitchFamily="34" charset="-122"/>
                <a:ea typeface="微软雅黑" panose="020B0503020204020204" pitchFamily="34" charset="-122"/>
              </a:rPr>
              <a:t>数据填报满</a:t>
            </a:r>
            <a:r>
              <a:rPr kumimoji="1" lang="en-US" altLang="zh-CN" sz="1400" dirty="0">
                <a:solidFill>
                  <a:schemeClr val="bg1">
                    <a:lumMod val="50000"/>
                  </a:schemeClr>
                </a:solidFill>
                <a:latin typeface="微软雅黑" panose="020B0503020204020204" pitchFamily="34" charset="-122"/>
                <a:ea typeface="微软雅黑" panose="020B0503020204020204" pitchFamily="34" charset="-122"/>
              </a:rPr>
              <a:t>3</a:t>
            </a:r>
            <a:r>
              <a:rPr kumimoji="1" lang="zh-CN" altLang="en-US" sz="1400" dirty="0">
                <a:solidFill>
                  <a:schemeClr val="bg1">
                    <a:lumMod val="50000"/>
                  </a:schemeClr>
                </a:solidFill>
                <a:latin typeface="微软雅黑" panose="020B0503020204020204" pitchFamily="34" charset="-122"/>
                <a:ea typeface="微软雅黑" panose="020B0503020204020204" pitchFamily="34" charset="-122"/>
              </a:rPr>
              <a:t>个月</a:t>
            </a:r>
          </a:p>
        </p:txBody>
      </p:sp>
      <p:sp>
        <p:nvSpPr>
          <p:cNvPr id="18" name="圆角矩形 7">
            <a:extLst>
              <a:ext uri="{FF2B5EF4-FFF2-40B4-BE49-F238E27FC236}">
                <a16:creationId xmlns:a16="http://schemas.microsoft.com/office/drawing/2014/main" id="{D819830F-F762-DD76-1E3A-88E209550AEC}"/>
              </a:ext>
            </a:extLst>
          </p:cNvPr>
          <p:cNvSpPr/>
          <p:nvPr/>
        </p:nvSpPr>
        <p:spPr>
          <a:xfrm>
            <a:off x="1699771" y="4301056"/>
            <a:ext cx="2160000" cy="245401"/>
          </a:xfrm>
          <a:prstGeom prst="roundRect">
            <a:avLst/>
          </a:prstGeom>
          <a:solidFill>
            <a:srgbClr val="A9232D"/>
          </a:solidFill>
          <a:ln w="57150">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zh-CN" altLang="en-US" sz="14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中心建设考核</a:t>
            </a:r>
          </a:p>
        </p:txBody>
      </p:sp>
      <p:sp>
        <p:nvSpPr>
          <p:cNvPr id="19" name="圆角矩形 8">
            <a:extLst>
              <a:ext uri="{FF2B5EF4-FFF2-40B4-BE49-F238E27FC236}">
                <a16:creationId xmlns:a16="http://schemas.microsoft.com/office/drawing/2014/main" id="{48DB34A3-8834-B49E-0245-9EB685FECE3C}"/>
              </a:ext>
            </a:extLst>
          </p:cNvPr>
          <p:cNvSpPr/>
          <p:nvPr/>
        </p:nvSpPr>
        <p:spPr>
          <a:xfrm>
            <a:off x="4186140" y="4296708"/>
            <a:ext cx="2160000" cy="245401"/>
          </a:xfrm>
          <a:prstGeom prst="roundRect">
            <a:avLst/>
          </a:prstGeom>
          <a:solidFill>
            <a:srgbClr val="A9232D"/>
          </a:solidFill>
          <a:ln w="57150">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a:spcBef>
                <a:spcPts val="0"/>
              </a:spcBef>
              <a:spcAft>
                <a:spcPts val="0"/>
              </a:spcAft>
              <a:buClrTx/>
              <a:buSzTx/>
              <a:buFontTx/>
              <a:defRPr/>
            </a:pPr>
            <a:r>
              <a:rPr kumimoji="1" lang="zh-CN" altLang="en-US" sz="14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诊疗能力考核</a:t>
            </a:r>
          </a:p>
        </p:txBody>
      </p:sp>
      <p:cxnSp>
        <p:nvCxnSpPr>
          <p:cNvPr id="20" name="连接符: 肘形 19">
            <a:extLst>
              <a:ext uri="{FF2B5EF4-FFF2-40B4-BE49-F238E27FC236}">
                <a16:creationId xmlns:a16="http://schemas.microsoft.com/office/drawing/2014/main" id="{AC698080-9143-2400-ED70-3B88E3FF5812}"/>
              </a:ext>
            </a:extLst>
          </p:cNvPr>
          <p:cNvCxnSpPr>
            <a:cxnSpLocks/>
            <a:stCxn id="15" idx="2"/>
            <a:endCxn id="18" idx="0"/>
          </p:cNvCxnSpPr>
          <p:nvPr/>
        </p:nvCxnSpPr>
        <p:spPr>
          <a:xfrm rot="5400000">
            <a:off x="3212193" y="3490293"/>
            <a:ext cx="378342" cy="1243185"/>
          </a:xfrm>
          <a:prstGeom prst="bentConnector3">
            <a:avLst/>
          </a:prstGeom>
          <a:ln>
            <a:solidFill>
              <a:srgbClr val="8F1D2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54CFBA66-4FE4-5394-F3F7-5D4A738932AA}"/>
              </a:ext>
            </a:extLst>
          </p:cNvPr>
          <p:cNvCxnSpPr>
            <a:cxnSpLocks/>
            <a:stCxn id="15" idx="2"/>
            <a:endCxn id="19" idx="0"/>
          </p:cNvCxnSpPr>
          <p:nvPr/>
        </p:nvCxnSpPr>
        <p:spPr>
          <a:xfrm rot="16200000" flipH="1">
            <a:off x="4457551" y="3488119"/>
            <a:ext cx="373994" cy="1243184"/>
          </a:xfrm>
          <a:prstGeom prst="bentConnector3">
            <a:avLst>
              <a:gd name="adj1" fmla="val 50000"/>
            </a:avLst>
          </a:prstGeom>
          <a:ln>
            <a:solidFill>
              <a:srgbClr val="8F1D25"/>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35AEC64C-C1AD-343E-D4FF-0983663EC9B0}"/>
              </a:ext>
            </a:extLst>
          </p:cNvPr>
          <p:cNvSpPr txBox="1"/>
          <p:nvPr/>
        </p:nvSpPr>
        <p:spPr>
          <a:xfrm>
            <a:off x="1716146" y="4026659"/>
            <a:ext cx="649537"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1</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周内</a:t>
            </a:r>
          </a:p>
        </p:txBody>
      </p:sp>
      <p:sp>
        <p:nvSpPr>
          <p:cNvPr id="23" name="菱形 22">
            <a:extLst>
              <a:ext uri="{FF2B5EF4-FFF2-40B4-BE49-F238E27FC236}">
                <a16:creationId xmlns:a16="http://schemas.microsoft.com/office/drawing/2014/main" id="{ADA82DA0-1AA8-7CF2-D50F-2B598B9B1E03}"/>
              </a:ext>
            </a:extLst>
          </p:cNvPr>
          <p:cNvSpPr/>
          <p:nvPr/>
        </p:nvSpPr>
        <p:spPr>
          <a:xfrm>
            <a:off x="2392618" y="4835535"/>
            <a:ext cx="3260675" cy="318817"/>
          </a:xfrm>
          <a:prstGeom prst="diamond">
            <a:avLst/>
          </a:prstGeom>
          <a:solidFill>
            <a:srgbClr val="A92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均合格</a:t>
            </a:r>
          </a:p>
        </p:txBody>
      </p:sp>
      <p:cxnSp>
        <p:nvCxnSpPr>
          <p:cNvPr id="24" name="连接符: 肘形 23">
            <a:extLst>
              <a:ext uri="{FF2B5EF4-FFF2-40B4-BE49-F238E27FC236}">
                <a16:creationId xmlns:a16="http://schemas.microsoft.com/office/drawing/2014/main" id="{2C1DB3DD-421F-2A21-0427-1D2FB5B53701}"/>
              </a:ext>
            </a:extLst>
          </p:cNvPr>
          <p:cNvCxnSpPr>
            <a:cxnSpLocks/>
            <a:stCxn id="19" idx="2"/>
            <a:endCxn id="23" idx="0"/>
          </p:cNvCxnSpPr>
          <p:nvPr/>
        </p:nvCxnSpPr>
        <p:spPr>
          <a:xfrm rot="5400000">
            <a:off x="4497835" y="4067230"/>
            <a:ext cx="293426" cy="1243184"/>
          </a:xfrm>
          <a:prstGeom prst="bentConnector3">
            <a:avLst>
              <a:gd name="adj1" fmla="val 50000"/>
            </a:avLst>
          </a:prstGeom>
          <a:ln>
            <a:solidFill>
              <a:srgbClr val="8F1D2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连接符: 肘形 24">
            <a:extLst>
              <a:ext uri="{FF2B5EF4-FFF2-40B4-BE49-F238E27FC236}">
                <a16:creationId xmlns:a16="http://schemas.microsoft.com/office/drawing/2014/main" id="{37B6A98F-87A9-8A9E-B5A2-F789F2F4D9FB}"/>
              </a:ext>
            </a:extLst>
          </p:cNvPr>
          <p:cNvCxnSpPr>
            <a:cxnSpLocks/>
            <a:stCxn id="18" idx="2"/>
            <a:endCxn id="23" idx="0"/>
          </p:cNvCxnSpPr>
          <p:nvPr/>
        </p:nvCxnSpPr>
        <p:spPr>
          <a:xfrm rot="16200000" flipH="1">
            <a:off x="3256824" y="4069403"/>
            <a:ext cx="289078" cy="1243185"/>
          </a:xfrm>
          <a:prstGeom prst="bentConnector3">
            <a:avLst>
              <a:gd name="adj1" fmla="val 50000"/>
            </a:avLst>
          </a:prstGeom>
          <a:ln>
            <a:solidFill>
              <a:srgbClr val="8F1D25"/>
            </a:solidFill>
            <a:tailEnd type="triangle"/>
          </a:ln>
        </p:spPr>
        <p:style>
          <a:lnRef idx="1">
            <a:schemeClr val="accent1"/>
          </a:lnRef>
          <a:fillRef idx="0">
            <a:schemeClr val="accent1"/>
          </a:fillRef>
          <a:effectRef idx="0">
            <a:schemeClr val="accent1"/>
          </a:effectRef>
          <a:fontRef idx="minor">
            <a:schemeClr val="tx1"/>
          </a:fontRef>
        </p:style>
      </p:cxnSp>
      <p:sp>
        <p:nvSpPr>
          <p:cNvPr id="26" name="圆角矩形 10">
            <a:extLst>
              <a:ext uri="{FF2B5EF4-FFF2-40B4-BE49-F238E27FC236}">
                <a16:creationId xmlns:a16="http://schemas.microsoft.com/office/drawing/2014/main" id="{8AE359F9-1455-C1F7-390A-B979190AAE3E}"/>
              </a:ext>
            </a:extLst>
          </p:cNvPr>
          <p:cNvSpPr/>
          <p:nvPr/>
        </p:nvSpPr>
        <p:spPr>
          <a:xfrm>
            <a:off x="1699771" y="5284259"/>
            <a:ext cx="4646369" cy="286647"/>
          </a:xfrm>
          <a:prstGeom prst="roundRect">
            <a:avLst/>
          </a:prstGeom>
          <a:solidFill>
            <a:schemeClr val="bg1"/>
          </a:solidFill>
          <a:ln>
            <a:solidFill>
              <a:srgbClr val="8F1D2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kumimoji="1" lang="zh-CN" altLang="en-US" sz="1400" b="1" dirty="0">
                <a:solidFill>
                  <a:srgbClr val="A9232D"/>
                </a:solidFill>
                <a:latin typeface="微软雅黑" panose="020B0503020204020204" pitchFamily="34" charset="-122"/>
                <a:ea typeface="微软雅黑" panose="020B0503020204020204" pitchFamily="34" charset="-122"/>
                <a:sym typeface="+mn-ea"/>
              </a:rPr>
              <a:t>认证为毛发健康规范化诊疗中心（有效期3年）</a:t>
            </a:r>
          </a:p>
        </p:txBody>
      </p:sp>
      <p:sp>
        <p:nvSpPr>
          <p:cNvPr id="27" name="圆角矩形 11">
            <a:extLst>
              <a:ext uri="{FF2B5EF4-FFF2-40B4-BE49-F238E27FC236}">
                <a16:creationId xmlns:a16="http://schemas.microsoft.com/office/drawing/2014/main" id="{684E9D54-EEA4-B1FB-BB16-888AFA0F6CF4}"/>
              </a:ext>
            </a:extLst>
          </p:cNvPr>
          <p:cNvSpPr/>
          <p:nvPr/>
        </p:nvSpPr>
        <p:spPr>
          <a:xfrm>
            <a:off x="2740255" y="5793040"/>
            <a:ext cx="2565400" cy="296346"/>
          </a:xfrm>
          <a:prstGeom prst="roundRect">
            <a:avLst/>
          </a:prstGeom>
          <a:solidFill>
            <a:srgbClr val="A9232D"/>
          </a:solidFill>
          <a:ln w="57150">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维持认证质控考核</a:t>
            </a:r>
          </a:p>
        </p:txBody>
      </p:sp>
      <p:sp>
        <p:nvSpPr>
          <p:cNvPr id="28" name="圆角矩形 12">
            <a:extLst>
              <a:ext uri="{FF2B5EF4-FFF2-40B4-BE49-F238E27FC236}">
                <a16:creationId xmlns:a16="http://schemas.microsoft.com/office/drawing/2014/main" id="{9D7D11B8-24ED-B46B-3E14-DDEFA733A6F4}"/>
              </a:ext>
            </a:extLst>
          </p:cNvPr>
          <p:cNvSpPr/>
          <p:nvPr/>
        </p:nvSpPr>
        <p:spPr>
          <a:xfrm>
            <a:off x="4225655" y="6371623"/>
            <a:ext cx="1080000" cy="288000"/>
          </a:xfrm>
          <a:prstGeom prst="roundRect">
            <a:avLst/>
          </a:prstGeom>
          <a:solidFill>
            <a:srgbClr val="A9232D"/>
          </a:solidFill>
          <a:ln>
            <a:solidFill>
              <a:srgbClr val="A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bg1"/>
                </a:solidFill>
                <a:latin typeface="微软雅黑" panose="020B0503020204020204" pitchFamily="34" charset="-122"/>
                <a:ea typeface="微软雅黑" panose="020B0503020204020204" pitchFamily="34" charset="-122"/>
              </a:rPr>
              <a:t>维持认证</a:t>
            </a:r>
          </a:p>
        </p:txBody>
      </p:sp>
      <p:sp>
        <p:nvSpPr>
          <p:cNvPr id="29" name="圆角矩形 13">
            <a:extLst>
              <a:ext uri="{FF2B5EF4-FFF2-40B4-BE49-F238E27FC236}">
                <a16:creationId xmlns:a16="http://schemas.microsoft.com/office/drawing/2014/main" id="{42ACA1E5-F174-45B4-C45A-AEF48B690B3C}"/>
              </a:ext>
            </a:extLst>
          </p:cNvPr>
          <p:cNvSpPr/>
          <p:nvPr/>
        </p:nvSpPr>
        <p:spPr>
          <a:xfrm>
            <a:off x="2740255" y="6391407"/>
            <a:ext cx="1080000" cy="2880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solidFill>
                <a:latin typeface="微软雅黑" panose="020B0503020204020204" pitchFamily="34" charset="-122"/>
                <a:ea typeface="微软雅黑" panose="020B0503020204020204" pitchFamily="34" charset="-122"/>
              </a:rPr>
              <a:t>整改</a:t>
            </a:r>
          </a:p>
        </p:txBody>
      </p:sp>
      <p:cxnSp>
        <p:nvCxnSpPr>
          <p:cNvPr id="30" name="直线箭头连接符 34">
            <a:extLst>
              <a:ext uri="{FF2B5EF4-FFF2-40B4-BE49-F238E27FC236}">
                <a16:creationId xmlns:a16="http://schemas.microsoft.com/office/drawing/2014/main" id="{FAB83D6A-F910-AACC-2C36-441CA4326C70}"/>
              </a:ext>
            </a:extLst>
          </p:cNvPr>
          <p:cNvCxnSpPr/>
          <p:nvPr/>
        </p:nvCxnSpPr>
        <p:spPr>
          <a:xfrm>
            <a:off x="3085112" y="6137739"/>
            <a:ext cx="0" cy="220054"/>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6">
            <a:extLst>
              <a:ext uri="{FF2B5EF4-FFF2-40B4-BE49-F238E27FC236}">
                <a16:creationId xmlns:a16="http://schemas.microsoft.com/office/drawing/2014/main" id="{2F96225B-066C-25A2-EDC6-B513E4E69ACE}"/>
              </a:ext>
            </a:extLst>
          </p:cNvPr>
          <p:cNvCxnSpPr>
            <a:cxnSpLocks/>
          </p:cNvCxnSpPr>
          <p:nvPr/>
        </p:nvCxnSpPr>
        <p:spPr>
          <a:xfrm flipV="1">
            <a:off x="2909780" y="6084381"/>
            <a:ext cx="0" cy="258992"/>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8FE92FFD-ACAC-833B-DBED-F08CD757CA16}"/>
              </a:ext>
            </a:extLst>
          </p:cNvPr>
          <p:cNvSpPr txBox="1"/>
          <p:nvPr/>
        </p:nvSpPr>
        <p:spPr>
          <a:xfrm>
            <a:off x="3098396" y="6070747"/>
            <a:ext cx="723275" cy="307777"/>
          </a:xfrm>
          <a:prstGeom prst="rect">
            <a:avLst/>
          </a:prstGeom>
          <a:noFill/>
        </p:spPr>
        <p:txBody>
          <a:bodyPr wrap="none" rtlCol="0">
            <a:spAutoFit/>
          </a:bodyPr>
          <a:lstStyle/>
          <a:p>
            <a:r>
              <a:rPr kumimoji="1" lang="zh-CN" altLang="en-US" sz="1400" b="1" dirty="0">
                <a:latin typeface="微软雅黑" panose="020B0503020204020204" pitchFamily="34" charset="-122"/>
                <a:ea typeface="微软雅黑" panose="020B0503020204020204" pitchFamily="34" charset="-122"/>
              </a:rPr>
              <a:t>不合格</a:t>
            </a:r>
          </a:p>
        </p:txBody>
      </p:sp>
      <p:cxnSp>
        <p:nvCxnSpPr>
          <p:cNvPr id="33" name="直线箭头连接符 16">
            <a:extLst>
              <a:ext uri="{FF2B5EF4-FFF2-40B4-BE49-F238E27FC236}">
                <a16:creationId xmlns:a16="http://schemas.microsoft.com/office/drawing/2014/main" id="{536AB1BE-3F37-FFCA-1DB2-48D39604C8C1}"/>
              </a:ext>
            </a:extLst>
          </p:cNvPr>
          <p:cNvCxnSpPr>
            <a:cxnSpLocks/>
            <a:stCxn id="23" idx="2"/>
            <a:endCxn id="26" idx="0"/>
          </p:cNvCxnSpPr>
          <p:nvPr/>
        </p:nvCxnSpPr>
        <p:spPr>
          <a:xfrm>
            <a:off x="4022956" y="5154352"/>
            <a:ext cx="0" cy="129907"/>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8F5EED8B-47B3-F42A-0714-0F36A86624B5}"/>
              </a:ext>
            </a:extLst>
          </p:cNvPr>
          <p:cNvSpPr txBox="1"/>
          <p:nvPr/>
        </p:nvSpPr>
        <p:spPr>
          <a:xfrm>
            <a:off x="1716146" y="4983717"/>
            <a:ext cx="654346"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2</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周内</a:t>
            </a:r>
          </a:p>
        </p:txBody>
      </p:sp>
      <p:sp>
        <p:nvSpPr>
          <p:cNvPr id="35" name="文本框 34">
            <a:extLst>
              <a:ext uri="{FF2B5EF4-FFF2-40B4-BE49-F238E27FC236}">
                <a16:creationId xmlns:a16="http://schemas.microsoft.com/office/drawing/2014/main" id="{457F1BF9-5329-53B7-8379-1B099B83326B}"/>
              </a:ext>
            </a:extLst>
          </p:cNvPr>
          <p:cNvSpPr txBox="1"/>
          <p:nvPr/>
        </p:nvSpPr>
        <p:spPr>
          <a:xfrm>
            <a:off x="1716146" y="5660004"/>
            <a:ext cx="829073" cy="307777"/>
          </a:xfrm>
          <a:prstGeom prst="rect">
            <a:avLst/>
          </a:prstGeom>
          <a:noFill/>
        </p:spPr>
        <p:txBody>
          <a:bodyPr wrap="none" rtlCol="0">
            <a:spAutoFit/>
          </a:bodyPr>
          <a:lstStyle/>
          <a:p>
            <a:r>
              <a:rPr kumimoji="1" lang="zh-CN" altLang="en-US" sz="1400" dirty="0">
                <a:solidFill>
                  <a:schemeClr val="bg1">
                    <a:lumMod val="50000"/>
                  </a:schemeClr>
                </a:solidFill>
                <a:latin typeface="微软雅黑" panose="020B0503020204020204" pitchFamily="34" charset="-122"/>
                <a:ea typeface="微软雅黑" panose="020B0503020204020204" pitchFamily="34" charset="-122"/>
              </a:rPr>
              <a:t>每</a:t>
            </a:r>
            <a:r>
              <a:rPr kumimoji="1" lang="en-US" altLang="zh-CN" sz="1400" dirty="0">
                <a:solidFill>
                  <a:schemeClr val="bg1">
                    <a:lumMod val="50000"/>
                  </a:schemeClr>
                </a:solidFill>
                <a:latin typeface="微软雅黑" panose="020B0503020204020204" pitchFamily="34" charset="-122"/>
                <a:ea typeface="微软雅黑" panose="020B0503020204020204" pitchFamily="34" charset="-122"/>
              </a:rPr>
              <a:t>6</a:t>
            </a:r>
            <a:r>
              <a:rPr kumimoji="1" lang="zh-CN" altLang="en-US" sz="1400" dirty="0">
                <a:solidFill>
                  <a:schemeClr val="bg1">
                    <a:lumMod val="50000"/>
                  </a:schemeClr>
                </a:solidFill>
                <a:latin typeface="微软雅黑" panose="020B0503020204020204" pitchFamily="34" charset="-122"/>
                <a:ea typeface="微软雅黑" panose="020B0503020204020204" pitchFamily="34" charset="-122"/>
              </a:rPr>
              <a:t>个月</a:t>
            </a:r>
          </a:p>
        </p:txBody>
      </p:sp>
      <p:sp>
        <p:nvSpPr>
          <p:cNvPr id="36" name="文本框 35">
            <a:extLst>
              <a:ext uri="{FF2B5EF4-FFF2-40B4-BE49-F238E27FC236}">
                <a16:creationId xmlns:a16="http://schemas.microsoft.com/office/drawing/2014/main" id="{EC2BDCC6-FFB4-DAE8-78CB-C905DC87E996}"/>
              </a:ext>
            </a:extLst>
          </p:cNvPr>
          <p:cNvSpPr txBox="1"/>
          <p:nvPr/>
        </p:nvSpPr>
        <p:spPr>
          <a:xfrm>
            <a:off x="4423314" y="6070747"/>
            <a:ext cx="543739" cy="307777"/>
          </a:xfrm>
          <a:prstGeom prst="rect">
            <a:avLst/>
          </a:prstGeom>
          <a:noFill/>
        </p:spPr>
        <p:txBody>
          <a:bodyPr wrap="none" rtlCol="0">
            <a:spAutoFit/>
          </a:bodyPr>
          <a:lstStyle/>
          <a:p>
            <a:r>
              <a:rPr kumimoji="1" lang="zh-CN" altLang="en-US" sz="1400" b="1" dirty="0">
                <a:latin typeface="微软雅黑" panose="020B0503020204020204" pitchFamily="34" charset="-122"/>
                <a:ea typeface="微软雅黑" panose="020B0503020204020204" pitchFamily="34" charset="-122"/>
              </a:rPr>
              <a:t>合格</a:t>
            </a:r>
          </a:p>
        </p:txBody>
      </p:sp>
      <p:cxnSp>
        <p:nvCxnSpPr>
          <p:cNvPr id="37" name="直线箭头连接符 16">
            <a:extLst>
              <a:ext uri="{FF2B5EF4-FFF2-40B4-BE49-F238E27FC236}">
                <a16:creationId xmlns:a16="http://schemas.microsoft.com/office/drawing/2014/main" id="{C46787A2-641C-8EFE-4BAC-2E2DC6A7F77A}"/>
              </a:ext>
            </a:extLst>
          </p:cNvPr>
          <p:cNvCxnSpPr>
            <a:cxnSpLocks/>
            <a:stCxn id="26" idx="2"/>
            <a:endCxn id="27" idx="0"/>
          </p:cNvCxnSpPr>
          <p:nvPr/>
        </p:nvCxnSpPr>
        <p:spPr>
          <a:xfrm flipH="1">
            <a:off x="4022955" y="5570906"/>
            <a:ext cx="1" cy="222134"/>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4">
            <a:extLst>
              <a:ext uri="{FF2B5EF4-FFF2-40B4-BE49-F238E27FC236}">
                <a16:creationId xmlns:a16="http://schemas.microsoft.com/office/drawing/2014/main" id="{7F2BCC4B-31C2-E28F-FCE9-D29D41EF2B11}"/>
              </a:ext>
            </a:extLst>
          </p:cNvPr>
          <p:cNvCxnSpPr/>
          <p:nvPr/>
        </p:nvCxnSpPr>
        <p:spPr>
          <a:xfrm>
            <a:off x="5053612" y="6137739"/>
            <a:ext cx="0" cy="220054"/>
          </a:xfrm>
          <a:prstGeom prst="straightConnector1">
            <a:avLst/>
          </a:prstGeom>
          <a:ln>
            <a:solidFill>
              <a:srgbClr val="A9232D"/>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0B54EBA2-3BDB-FCDB-D2D4-8F8AA709E035}"/>
              </a:ext>
            </a:extLst>
          </p:cNvPr>
          <p:cNvSpPr txBox="1"/>
          <p:nvPr/>
        </p:nvSpPr>
        <p:spPr>
          <a:xfrm>
            <a:off x="1716146" y="5967781"/>
            <a:ext cx="833883" cy="307777"/>
          </a:xfrm>
          <a:prstGeom prst="rect">
            <a:avLst/>
          </a:prstGeom>
          <a:noFill/>
        </p:spPr>
        <p:txBody>
          <a:bodyPr wrap="none" rtlCol="0">
            <a:spAutoFit/>
          </a:bodyPr>
          <a:lstStyle/>
          <a:p>
            <a:r>
              <a:rPr kumimoji="1" lang="en-US" altLang="zh-CN" sz="1400" b="1" dirty="0">
                <a:solidFill>
                  <a:schemeClr val="bg1">
                    <a:lumMod val="50000"/>
                  </a:schemeClr>
                </a:solidFill>
                <a:latin typeface="微软雅黑" panose="020B0503020204020204" pitchFamily="34" charset="-122"/>
                <a:ea typeface="微软雅黑" panose="020B0503020204020204" pitchFamily="34" charset="-122"/>
              </a:rPr>
              <a:t>3</a:t>
            </a:r>
            <a:r>
              <a:rPr kumimoji="1" lang="zh-CN" altLang="en-US" sz="1400" b="1" dirty="0">
                <a:solidFill>
                  <a:schemeClr val="bg1">
                    <a:lumMod val="50000"/>
                  </a:schemeClr>
                </a:solidFill>
                <a:latin typeface="微软雅黑" panose="020B0503020204020204" pitchFamily="34" charset="-122"/>
                <a:ea typeface="微软雅黑" panose="020B0503020204020204" pitchFamily="34" charset="-122"/>
              </a:rPr>
              <a:t>个月内</a:t>
            </a:r>
          </a:p>
        </p:txBody>
      </p:sp>
      <p:sp>
        <p:nvSpPr>
          <p:cNvPr id="40" name="文本框 39">
            <a:extLst>
              <a:ext uri="{FF2B5EF4-FFF2-40B4-BE49-F238E27FC236}">
                <a16:creationId xmlns:a16="http://schemas.microsoft.com/office/drawing/2014/main" id="{D5018356-59DB-9640-E095-8DB3AE6EBA4F}"/>
              </a:ext>
            </a:extLst>
          </p:cNvPr>
          <p:cNvSpPr txBox="1"/>
          <p:nvPr/>
        </p:nvSpPr>
        <p:spPr>
          <a:xfrm>
            <a:off x="7823858" y="5303897"/>
            <a:ext cx="3841265" cy="1023742"/>
          </a:xfrm>
          <a:prstGeom prst="rect">
            <a:avLst/>
          </a:prstGeom>
          <a:noFill/>
          <a:ln>
            <a:solidFill>
              <a:srgbClr val="A9232D"/>
            </a:solidFill>
            <a:prstDash val="dash"/>
          </a:ln>
        </p:spPr>
        <p:txBody>
          <a:bodyPr wrap="square" rtlCol="0">
            <a:spAutoFit/>
          </a:bodyPr>
          <a:lstStyle/>
          <a:p>
            <a:pPr marL="171450" indent="-171450" algn="just">
              <a:lnSpc>
                <a:spcPct val="150000"/>
              </a:lnSpc>
              <a:buFont typeface="Arial" panose="020B0604020202020204" pitchFamily="34" charset="0"/>
              <a:buChar char="•"/>
            </a:pPr>
            <a:r>
              <a:rPr kumimoji="1" lang="zh-CN" altLang="en-US" sz="1400" dirty="0">
                <a:latin typeface="微软雅黑" panose="020B0503020204020204" pitchFamily="34" charset="-122"/>
                <a:ea typeface="微软雅黑" panose="020B0503020204020204" pitchFamily="34" charset="-122"/>
              </a:rPr>
              <a:t>连续两次认证不合格暂停中心挂牌</a:t>
            </a:r>
            <a:endParaRPr kumimoji="1" lang="en-US" altLang="zh-CN" sz="1400" dirty="0">
              <a:latin typeface="微软雅黑" panose="020B0503020204020204" pitchFamily="34" charset="-122"/>
              <a:ea typeface="微软雅黑" panose="020B0503020204020204" pitchFamily="34" charset="-122"/>
            </a:endParaRPr>
          </a:p>
          <a:p>
            <a:pPr marL="171450" indent="-171450" algn="just">
              <a:lnSpc>
                <a:spcPct val="150000"/>
              </a:lnSpc>
              <a:buFont typeface="Arial" panose="020B0604020202020204" pitchFamily="34" charset="0"/>
              <a:buChar char="•"/>
            </a:pPr>
            <a:r>
              <a:rPr kumimoji="1" lang="zh-CN" altLang="en-US" sz="1400" dirty="0">
                <a:latin typeface="微软雅黑" panose="020B0503020204020204" pitchFamily="34" charset="-122"/>
                <a:ea typeface="微软雅黑" panose="020B0503020204020204" pitchFamily="34" charset="-122"/>
              </a:rPr>
              <a:t>复牌条件：</a:t>
            </a:r>
            <a:r>
              <a:rPr kumimoji="1" lang="en-US" altLang="zh-CN" sz="1400" dirty="0">
                <a:latin typeface="微软雅黑" panose="020B0503020204020204" pitchFamily="34" charset="-122"/>
                <a:ea typeface="微软雅黑" panose="020B0503020204020204" pitchFamily="34" charset="-122"/>
              </a:rPr>
              <a:t>3</a:t>
            </a:r>
            <a:r>
              <a:rPr kumimoji="1" lang="zh-CN" altLang="en-US" sz="1400" dirty="0">
                <a:latin typeface="微软雅黑" panose="020B0503020204020204" pitchFamily="34" charset="-122"/>
                <a:ea typeface="微软雅黑" panose="020B0503020204020204" pitchFamily="34" charset="-122"/>
              </a:rPr>
              <a:t>个月内完成整改，且重新完成“毛发健康</a:t>
            </a:r>
            <a:r>
              <a:rPr lang="zh-CN" altLang="en-US" sz="1400" dirty="0">
                <a:latin typeface="微软雅黑" panose="020B0503020204020204" pitchFamily="34" charset="-122"/>
                <a:ea typeface="微软雅黑" panose="020B0503020204020204" pitchFamily="34" charset="-122"/>
              </a:rPr>
              <a:t>规范化诊疗中心</a:t>
            </a:r>
            <a:r>
              <a:rPr kumimoji="1" lang="zh-CN" altLang="en-US" sz="1400" dirty="0">
                <a:latin typeface="微软雅黑" panose="020B0503020204020204" pitchFamily="34" charset="-122"/>
                <a:ea typeface="微软雅黑" panose="020B0503020204020204" pitchFamily="34" charset="-122"/>
              </a:rPr>
              <a:t>”认证</a:t>
            </a:r>
            <a:endParaRPr kumimoji="1" lang="en-US" altLang="zh-CN" sz="1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F3663B0B-8920-87F2-0F9C-390B74ACCE36}"/>
              </a:ext>
            </a:extLst>
          </p:cNvPr>
          <p:cNvSpPr txBox="1"/>
          <p:nvPr/>
        </p:nvSpPr>
        <p:spPr>
          <a:xfrm>
            <a:off x="7806944" y="2790764"/>
            <a:ext cx="3841265" cy="1346907"/>
          </a:xfrm>
          <a:prstGeom prst="rect">
            <a:avLst/>
          </a:prstGeom>
          <a:noFill/>
          <a:ln>
            <a:solidFill>
              <a:srgbClr val="A9232D"/>
            </a:solidFill>
            <a:prstDash val="dash"/>
          </a:ln>
        </p:spPr>
        <p:txBody>
          <a:bodyPr wrap="square" rtlCol="0">
            <a:spAutoFit/>
          </a:bodyPr>
          <a:lstStyle/>
          <a:p>
            <a:pPr marL="171450" indent="-171450" algn="just">
              <a:lnSpc>
                <a:spcPct val="150000"/>
              </a:lnSpc>
              <a:buFont typeface="Arial" panose="020B0604020202020204" pitchFamily="34" charset="0"/>
              <a:buChar char="•"/>
            </a:pPr>
            <a:r>
              <a:rPr kumimoji="1" lang="zh-CN" altLang="en-US" sz="1400" dirty="0">
                <a:latin typeface="微软雅黑" panose="020B0503020204020204" pitchFamily="34" charset="-122"/>
                <a:ea typeface="微软雅黑" panose="020B0503020204020204" pitchFamily="34" charset="-122"/>
              </a:rPr>
              <a:t>认证到期，如连续</a:t>
            </a:r>
            <a:r>
              <a:rPr kumimoji="1" lang="en-US" altLang="zh-CN" sz="1400" dirty="0">
                <a:latin typeface="微软雅黑" panose="020B0503020204020204" pitchFamily="34" charset="-122"/>
                <a:ea typeface="微软雅黑" panose="020B0503020204020204" pitchFamily="34" charset="-122"/>
              </a:rPr>
              <a:t>3</a:t>
            </a:r>
            <a:r>
              <a:rPr kumimoji="1" lang="zh-CN" altLang="en-US" sz="1400" dirty="0">
                <a:latin typeface="微软雅黑" panose="020B0503020204020204" pitchFamily="34" charset="-122"/>
                <a:ea typeface="微软雅黑" panose="020B0503020204020204" pitchFamily="34" charset="-122"/>
              </a:rPr>
              <a:t>年维持认证合格，则自动续期</a:t>
            </a:r>
            <a:r>
              <a:rPr kumimoji="1" lang="en-US" altLang="zh-CN" sz="1400" dirty="0">
                <a:latin typeface="微软雅黑" panose="020B0503020204020204" pitchFamily="34" charset="-122"/>
                <a:ea typeface="微软雅黑" panose="020B0503020204020204" pitchFamily="34" charset="-122"/>
              </a:rPr>
              <a:t>3</a:t>
            </a:r>
            <a:r>
              <a:rPr kumimoji="1" lang="zh-CN" altLang="en-US" sz="1400" dirty="0">
                <a:latin typeface="微软雅黑" panose="020B0503020204020204" pitchFamily="34" charset="-122"/>
                <a:ea typeface="微软雅黑" panose="020B0503020204020204" pitchFamily="34" charset="-122"/>
              </a:rPr>
              <a:t>年；</a:t>
            </a:r>
            <a:endParaRPr kumimoji="1" lang="en-US" altLang="zh-CN" sz="1400" dirty="0">
              <a:latin typeface="微软雅黑" panose="020B0503020204020204" pitchFamily="34" charset="-122"/>
              <a:ea typeface="微软雅黑" panose="020B0503020204020204" pitchFamily="34" charset="-122"/>
            </a:endParaRPr>
          </a:p>
          <a:p>
            <a:pPr marL="171450" indent="-171450" algn="just">
              <a:lnSpc>
                <a:spcPct val="150000"/>
              </a:lnSpc>
              <a:buFont typeface="Arial" panose="020B0604020202020204" pitchFamily="34" charset="0"/>
              <a:buChar char="•"/>
            </a:pPr>
            <a:r>
              <a:rPr kumimoji="1" lang="zh-CN" altLang="en-US" sz="1400" dirty="0">
                <a:latin typeface="微软雅黑" panose="020B0503020204020204" pitchFamily="34" charset="-122"/>
                <a:ea typeface="微软雅黑" panose="020B0503020204020204" pitchFamily="34" charset="-122"/>
              </a:rPr>
              <a:t>如期间存在维持认证不合格，需重新完成“</a:t>
            </a:r>
            <a:r>
              <a:rPr kumimoji="1" lang="zh-CN" altLang="en-US" sz="1400" b="1" dirty="0">
                <a:latin typeface="微软雅黑" panose="020B0503020204020204" pitchFamily="34" charset="-122"/>
                <a:ea typeface="微软雅黑" panose="020B0503020204020204" pitchFamily="34" charset="-122"/>
              </a:rPr>
              <a:t>毛发健康</a:t>
            </a:r>
            <a:r>
              <a:rPr lang="zh-CN" altLang="en-US" sz="1400" b="1" dirty="0">
                <a:latin typeface="微软雅黑" panose="020B0503020204020204" pitchFamily="34" charset="-122"/>
                <a:ea typeface="微软雅黑" panose="020B0503020204020204" pitchFamily="34" charset="-122"/>
              </a:rPr>
              <a:t>规范</a:t>
            </a:r>
            <a:r>
              <a:rPr kumimoji="1" lang="zh-CN" altLang="en-US" sz="1400" b="1" dirty="0">
                <a:latin typeface="微软雅黑" panose="020B0503020204020204" pitchFamily="34" charset="-122"/>
                <a:ea typeface="微软雅黑" panose="020B0503020204020204" pitchFamily="34" charset="-122"/>
              </a:rPr>
              <a:t>化诊疗中心认证</a:t>
            </a:r>
            <a:r>
              <a:rPr kumimoji="1" lang="zh-CN" altLang="en-US" sz="1400" dirty="0">
                <a:latin typeface="微软雅黑" panose="020B0503020204020204" pitchFamily="34" charset="-122"/>
                <a:ea typeface="微软雅黑" panose="020B0503020204020204" pitchFamily="34" charset="-122"/>
              </a:rPr>
              <a:t>”考核</a:t>
            </a:r>
            <a:endParaRPr kumimoji="1" lang="en-US" altLang="zh-CN" sz="1400" dirty="0">
              <a:latin typeface="微软雅黑" panose="020B0503020204020204" pitchFamily="34" charset="-122"/>
              <a:ea typeface="微软雅黑" panose="020B0503020204020204" pitchFamily="34" charset="-122"/>
            </a:endParaRPr>
          </a:p>
        </p:txBody>
      </p:sp>
      <p:cxnSp>
        <p:nvCxnSpPr>
          <p:cNvPr id="42" name="连接符: 肘形 41">
            <a:extLst>
              <a:ext uri="{FF2B5EF4-FFF2-40B4-BE49-F238E27FC236}">
                <a16:creationId xmlns:a16="http://schemas.microsoft.com/office/drawing/2014/main" id="{E0F0F738-ED65-39F9-ED15-6DFCDFB2BEA4}"/>
              </a:ext>
            </a:extLst>
          </p:cNvPr>
          <p:cNvCxnSpPr>
            <a:cxnSpLocks/>
            <a:stCxn id="3" idx="3"/>
            <a:endCxn id="40" idx="1"/>
          </p:cNvCxnSpPr>
          <p:nvPr/>
        </p:nvCxnSpPr>
        <p:spPr>
          <a:xfrm flipV="1">
            <a:off x="6346123" y="5815768"/>
            <a:ext cx="1477735" cy="494389"/>
          </a:xfrm>
          <a:prstGeom prst="bentConnector3">
            <a:avLst>
              <a:gd name="adj1" fmla="val 50000"/>
            </a:avLst>
          </a:prstGeom>
          <a:ln>
            <a:solidFill>
              <a:srgbClr val="A9232D"/>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连接符: 肘形 42">
            <a:extLst>
              <a:ext uri="{FF2B5EF4-FFF2-40B4-BE49-F238E27FC236}">
                <a16:creationId xmlns:a16="http://schemas.microsoft.com/office/drawing/2014/main" id="{BEC841CD-4340-D500-85D5-BD720962A727}"/>
              </a:ext>
            </a:extLst>
          </p:cNvPr>
          <p:cNvCxnSpPr>
            <a:cxnSpLocks/>
            <a:stCxn id="26" idx="3"/>
            <a:endCxn id="41" idx="1"/>
          </p:cNvCxnSpPr>
          <p:nvPr/>
        </p:nvCxnSpPr>
        <p:spPr>
          <a:xfrm flipV="1">
            <a:off x="6346140" y="3464218"/>
            <a:ext cx="1460804" cy="1963365"/>
          </a:xfrm>
          <a:prstGeom prst="bentConnector3">
            <a:avLst>
              <a:gd name="adj1" fmla="val 50000"/>
            </a:avLst>
          </a:prstGeom>
          <a:ln>
            <a:solidFill>
              <a:srgbClr val="A9232D"/>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1AE27EF-FF9D-52AC-EBDA-5B847935AA44}"/>
              </a:ext>
            </a:extLst>
          </p:cNvPr>
          <p:cNvSpPr txBox="1"/>
          <p:nvPr/>
        </p:nvSpPr>
        <p:spPr>
          <a:xfrm>
            <a:off x="7336667" y="1341823"/>
            <a:ext cx="2344805" cy="369332"/>
          </a:xfrm>
          <a:prstGeom prst="rect">
            <a:avLst/>
          </a:prstGeom>
          <a:noFill/>
        </p:spPr>
        <p:txBody>
          <a:bodyPr wrap="square" rtlCol="0">
            <a:spAutoFit/>
          </a:bodyPr>
          <a:lstStyle/>
          <a:p>
            <a:pPr algn="ctr"/>
            <a:r>
              <a:rPr lang="zh-CN" altLang="en-US" b="1" dirty="0">
                <a:solidFill>
                  <a:schemeClr val="bg1"/>
                </a:solidFill>
              </a:rPr>
              <a:t>实时工作评估</a:t>
            </a:r>
          </a:p>
        </p:txBody>
      </p:sp>
    </p:spTree>
    <p:extLst>
      <p:ext uri="{BB962C8B-B14F-4D97-AF65-F5344CB8AC3E}">
        <p14:creationId xmlns:p14="http://schemas.microsoft.com/office/powerpoint/2010/main" val="3430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折角形 5">
            <a:extLst>
              <a:ext uri="{FF2B5EF4-FFF2-40B4-BE49-F238E27FC236}">
                <a16:creationId xmlns:a16="http://schemas.microsoft.com/office/drawing/2014/main" id="{66BCAD82-16C4-C72B-F0FC-3AF8A465978B}"/>
              </a:ext>
            </a:extLst>
          </p:cNvPr>
          <p:cNvSpPr/>
          <p:nvPr/>
        </p:nvSpPr>
        <p:spPr>
          <a:xfrm>
            <a:off x="2340461" y="2152197"/>
            <a:ext cx="7842325" cy="3875625"/>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1</a:t>
            </a:r>
            <a:r>
              <a:rPr lang="zh-CN" altLang="en-US" sz="1600" dirty="0">
                <a:solidFill>
                  <a:schemeClr val="tx1"/>
                </a:solidFill>
                <a:latin typeface="微软雅黑" panose="020B0503020204020204" pitchFamily="34" charset="-122"/>
                <a:ea typeface="微软雅黑" panose="020B0503020204020204" pitchFamily="34" charset="-122"/>
              </a:rPr>
              <a:t>）</a:t>
            </a:r>
            <a:r>
              <a:rPr kumimoji="1" lang="zh-CN" altLang="en-US" sz="1600" dirty="0">
                <a:solidFill>
                  <a:schemeClr val="tx1"/>
                </a:solidFill>
                <a:latin typeface="微软雅黑" panose="020B0503020204020204" pitchFamily="34" charset="-122"/>
                <a:ea typeface="微软雅黑" panose="020B0503020204020204" pitchFamily="34" charset="-122"/>
              </a:rPr>
              <a:t>与国家皮肤与免疫临床医学研究中心签订伦理联盟协议</a:t>
            </a:r>
            <a:endParaRPr lang="en-US" altLang="zh-CN" sz="1600" dirty="0">
              <a:solidFill>
                <a:schemeClr val="tx1"/>
              </a:solidFill>
              <a:latin typeface="微软雅黑" panose="020B0503020204020204" pitchFamily="34" charset="-122"/>
              <a:ea typeface="微软雅黑" panose="020B0503020204020204" pitchFamily="34" charset="-122"/>
            </a:endParaRP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2</a:t>
            </a:r>
            <a:r>
              <a:rPr lang="zh-CN" altLang="en-US" sz="1600" dirty="0">
                <a:solidFill>
                  <a:schemeClr val="tx1"/>
                </a:solidFill>
                <a:latin typeface="微软雅黑" panose="020B0503020204020204" pitchFamily="34" charset="-122"/>
                <a:ea typeface="微软雅黑" panose="020B0503020204020204" pitchFamily="34" charset="-122"/>
              </a:rPr>
              <a:t>）</a:t>
            </a:r>
            <a:r>
              <a:rPr kumimoji="1" lang="zh-CN" altLang="en-US" sz="1600" dirty="0">
                <a:solidFill>
                  <a:schemeClr val="tx1"/>
                </a:solidFill>
                <a:latin typeface="微软雅黑" panose="020B0503020204020204" pitchFamily="34" charset="-122"/>
                <a:ea typeface="微软雅黑" panose="020B0503020204020204" pitchFamily="34" charset="-122"/>
              </a:rPr>
              <a:t>医院承诺全力支持（签订承诺函）</a:t>
            </a: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3</a:t>
            </a:r>
            <a:r>
              <a:rPr lang="zh-CN" altLang="en-US" sz="1600" dirty="0">
                <a:solidFill>
                  <a:schemeClr val="tx1"/>
                </a:solidFill>
                <a:latin typeface="微软雅黑" panose="020B0503020204020204" pitchFamily="34" charset="-122"/>
                <a:ea typeface="微软雅黑" panose="020B0503020204020204" pitchFamily="34" charset="-122"/>
              </a:rPr>
              <a:t>）三级公立医院（含皮肤专科医院）</a:t>
            </a: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4</a:t>
            </a:r>
            <a:r>
              <a:rPr lang="zh-CN" altLang="en-US" sz="1600" dirty="0">
                <a:solidFill>
                  <a:schemeClr val="tx1"/>
                </a:solidFill>
                <a:latin typeface="微软雅黑" panose="020B0503020204020204" pitchFamily="34" charset="-122"/>
                <a:ea typeface="微软雅黑" panose="020B0503020204020204" pitchFamily="34" charset="-122"/>
              </a:rPr>
              <a:t>）独立的皮肤科门诊</a:t>
            </a: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5</a:t>
            </a:r>
            <a:r>
              <a:rPr lang="zh-CN" altLang="en-US" sz="1600" dirty="0">
                <a:solidFill>
                  <a:schemeClr val="tx1"/>
                </a:solidFill>
                <a:latin typeface="微软雅黑" panose="020B0503020204020204" pitchFamily="34" charset="-122"/>
                <a:ea typeface="微软雅黑" panose="020B0503020204020204" pitchFamily="34" charset="-122"/>
              </a:rPr>
              <a:t>）有</a:t>
            </a:r>
            <a:r>
              <a:rPr kumimoji="1" lang="zh-CN" altLang="en-US" sz="1600" dirty="0">
                <a:solidFill>
                  <a:schemeClr val="tx1"/>
                </a:solidFill>
                <a:latin typeface="微软雅黑" panose="020B0503020204020204" pitchFamily="34" charset="-122"/>
                <a:ea typeface="微软雅黑" panose="020B0503020204020204" pitchFamily="34" charset="-122"/>
              </a:rPr>
              <a:t>毛发疾病范化诊疗团队</a:t>
            </a: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6</a:t>
            </a:r>
            <a:r>
              <a:rPr lang="zh-CN" altLang="en-US" sz="1600" dirty="0">
                <a:solidFill>
                  <a:schemeClr val="tx1"/>
                </a:solidFill>
                <a:latin typeface="微软雅黑" panose="020B0503020204020204" pitchFamily="34" charset="-122"/>
                <a:ea typeface="微软雅黑" panose="020B0503020204020204" pitchFamily="34" charset="-122"/>
              </a:rPr>
              <a:t>）斑秃及雄激素性秃发患者月均门诊量大于</a:t>
            </a:r>
            <a:r>
              <a:rPr lang="en-US" altLang="zh-CN" sz="1600" dirty="0">
                <a:solidFill>
                  <a:schemeClr val="tx1"/>
                </a:solidFill>
                <a:latin typeface="微软雅黑" panose="020B0503020204020204" pitchFamily="34" charset="-122"/>
                <a:ea typeface="微软雅黑" panose="020B0503020204020204" pitchFamily="34" charset="-122"/>
              </a:rPr>
              <a:t>100</a:t>
            </a:r>
            <a:r>
              <a:rPr lang="zh-CN" altLang="en-US" sz="1600" dirty="0">
                <a:solidFill>
                  <a:schemeClr val="tx1"/>
                </a:solidFill>
                <a:latin typeface="微软雅黑" panose="020B0503020204020204" pitchFamily="34" charset="-122"/>
                <a:ea typeface="微软雅黑" panose="020B0503020204020204" pitchFamily="34" charset="-122"/>
              </a:rPr>
              <a:t>人</a:t>
            </a:r>
            <a:endParaRPr lang="zh-CN" altLang="en-US" sz="1600" dirty="0">
              <a:solidFill>
                <a:schemeClr val="tx1"/>
              </a:solidFill>
              <a:highlight>
                <a:srgbClr val="FFFF00"/>
              </a:highlight>
              <a:latin typeface="微软雅黑" panose="020B0503020204020204" pitchFamily="34" charset="-122"/>
              <a:ea typeface="微软雅黑" panose="020B0503020204020204" pitchFamily="34" charset="-122"/>
            </a:endParaRPr>
          </a:p>
          <a:p>
            <a:pPr>
              <a:lnSpc>
                <a:spcPct val="200000"/>
              </a:lnSpc>
            </a:pPr>
            <a:r>
              <a:rPr lang="zh-CN" altLang="en-US" sz="1600" dirty="0">
                <a:solidFill>
                  <a:schemeClr val="tx1"/>
                </a:solidFill>
                <a:latin typeface="微软雅黑" panose="020B0503020204020204" pitchFamily="34" charset="-122"/>
                <a:ea typeface="微软雅黑" panose="020B0503020204020204" pitchFamily="34" charset="-122"/>
              </a:rPr>
              <a:t>（</a:t>
            </a:r>
            <a:r>
              <a:rPr lang="en-US" altLang="zh-CN" sz="1600" dirty="0">
                <a:solidFill>
                  <a:schemeClr val="tx1"/>
                </a:solidFill>
                <a:latin typeface="微软雅黑" panose="020B0503020204020204" pitchFamily="34" charset="-122"/>
                <a:ea typeface="微软雅黑" panose="020B0503020204020204" pitchFamily="34" charset="-122"/>
              </a:rPr>
              <a:t>7</a:t>
            </a:r>
            <a:r>
              <a:rPr lang="zh-CN" altLang="en-US" sz="1600" dirty="0">
                <a:solidFill>
                  <a:schemeClr val="tx1"/>
                </a:solidFill>
                <a:latin typeface="微软雅黑" panose="020B0503020204020204" pitchFamily="34" charset="-122"/>
                <a:ea typeface="微软雅黑" panose="020B0503020204020204" pitchFamily="34" charset="-122"/>
              </a:rPr>
              <a:t>）能够提供数据库传输的网络及硬件设备</a:t>
            </a:r>
            <a:endParaRPr lang="en-US" altLang="zh-CN" sz="1600" dirty="0">
              <a:solidFill>
                <a:schemeClr val="tx1"/>
              </a:solidFill>
              <a:latin typeface="微软雅黑" panose="020B0503020204020204" pitchFamily="34" charset="-122"/>
              <a:ea typeface="微软雅黑" panose="020B0503020204020204" pitchFamily="34" charset="-122"/>
            </a:endParaRPr>
          </a:p>
        </p:txBody>
      </p:sp>
      <p:sp>
        <p:nvSpPr>
          <p:cNvPr id="5" name="Title 1">
            <a:extLst>
              <a:ext uri="{FF2B5EF4-FFF2-40B4-BE49-F238E27FC236}">
                <a16:creationId xmlns:a16="http://schemas.microsoft.com/office/drawing/2014/main" id="{8D8043A8-7754-FA94-DDB3-4E48850FBEF8}"/>
              </a:ext>
            </a:extLst>
          </p:cNvPr>
          <p:cNvSpPr txBox="1"/>
          <p:nvPr/>
        </p:nvSpPr>
        <p:spPr bwMode="gray">
          <a:xfrm>
            <a:off x="1575862" y="830178"/>
            <a:ext cx="8784976" cy="498475"/>
          </a:xfrm>
          <a:prstGeom prst="rect">
            <a:avLst/>
          </a:prstGeom>
        </p:spPr>
        <p:txBody>
          <a:bodyPr vert="horz" lIns="36000" tIns="36000" rIns="36000" bIns="36000" rtlCol="0" anchor="t" anchorCtr="0">
            <a:noAutofit/>
          </a:bodyPr>
          <a:lstStyle>
            <a:lvl1pPr>
              <a:lnSpc>
                <a:spcPct val="90000"/>
              </a:lnSpc>
              <a:spcBef>
                <a:spcPct val="0"/>
              </a:spcBef>
              <a:buNone/>
              <a:defRPr kumimoji="1" lang="zh-CN" altLang="en-US" sz="2400" b="1" smtClean="0">
                <a:solidFill>
                  <a:srgbClr val="A9232D"/>
                </a:solidFill>
                <a:latin typeface="微软雅黑" panose="020B0503020204020204" pitchFamily="34" charset="-122"/>
                <a:ea typeface="微软雅黑" panose="020B0503020204020204" pitchFamily="34" charset="-122"/>
                <a:cs typeface="+mj-cs"/>
              </a:defRPr>
            </a:lvl1pPr>
          </a:lstStyle>
          <a:p>
            <a:pPr algn="ctr"/>
            <a:r>
              <a:rPr lang="zh-CN" altLang="en-US" dirty="0"/>
              <a:t>中心申报条件</a:t>
            </a:r>
            <a:endParaRPr lang="en-US" dirty="0"/>
          </a:p>
        </p:txBody>
      </p:sp>
      <p:sp>
        <p:nvSpPr>
          <p:cNvPr id="6" name="矩形 5">
            <a:extLst>
              <a:ext uri="{FF2B5EF4-FFF2-40B4-BE49-F238E27FC236}">
                <a16:creationId xmlns:a16="http://schemas.microsoft.com/office/drawing/2014/main" id="{D4E0E33A-B558-8F5B-3AD2-76CD1B68179A}"/>
              </a:ext>
            </a:extLst>
          </p:cNvPr>
          <p:cNvSpPr/>
          <p:nvPr/>
        </p:nvSpPr>
        <p:spPr>
          <a:xfrm>
            <a:off x="4618507" y="1361745"/>
            <a:ext cx="2871814" cy="370236"/>
          </a:xfrm>
          <a:prstGeom prst="rect">
            <a:avLst/>
          </a:prstGeom>
          <a:solidFill>
            <a:srgbClr val="A9232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lt1"/>
                </a:solidFill>
                <a:latin typeface="微软雅黑" panose="020B0503020204020204" pitchFamily="34" charset="-122"/>
                <a:ea typeface="微软雅黑" panose="020B0503020204020204" pitchFamily="34" charset="-122"/>
              </a:rPr>
              <a:t>中心申报条件</a:t>
            </a:r>
            <a:endParaRPr lang="en-US" b="1" dirty="0">
              <a:solidFill>
                <a:schemeClr val="lt1"/>
              </a:solidFill>
              <a:latin typeface="微软雅黑" panose="020B0503020204020204" pitchFamily="34" charset="-122"/>
              <a:ea typeface="微软雅黑" panose="020B0503020204020204" pitchFamily="34" charset="-122"/>
            </a:endParaRPr>
          </a:p>
        </p:txBody>
      </p:sp>
      <p:sp>
        <p:nvSpPr>
          <p:cNvPr id="7" name="内容占位符 2">
            <a:extLst>
              <a:ext uri="{FF2B5EF4-FFF2-40B4-BE49-F238E27FC236}">
                <a16:creationId xmlns:a16="http://schemas.microsoft.com/office/drawing/2014/main" id="{C5474849-39D5-11B7-49D2-A99F3792285D}"/>
              </a:ext>
            </a:extLst>
          </p:cNvPr>
          <p:cNvSpPr txBox="1"/>
          <p:nvPr/>
        </p:nvSpPr>
        <p:spPr>
          <a:xfrm>
            <a:off x="2598644" y="1551730"/>
            <a:ext cx="7886700" cy="2579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21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50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zh-CN" altLang="en-US" dirty="0"/>
          </a:p>
        </p:txBody>
      </p:sp>
    </p:spTree>
    <p:extLst>
      <p:ext uri="{BB962C8B-B14F-4D97-AF65-F5344CB8AC3E}">
        <p14:creationId xmlns:p14="http://schemas.microsoft.com/office/powerpoint/2010/main" val="1681691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2038</Words>
  <Application>Microsoft Office PowerPoint</Application>
  <PresentationFormat>宽屏</PresentationFormat>
  <Paragraphs>226</Paragraphs>
  <Slides>18</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28" baseType="lpstr">
      <vt:lpstr>Microsoft YaHei</vt:lpstr>
      <vt:lpstr>Microsoft YaHei</vt:lpstr>
      <vt:lpstr>微软雅黑 Light</vt:lpstr>
      <vt:lpstr>Arial</vt:lpstr>
      <vt:lpstr>Arial Black</vt:lpstr>
      <vt:lpstr>Calibri</vt:lpstr>
      <vt:lpstr>Times New Roman</vt:lpstr>
      <vt:lpstr>Wingdings</vt:lpstr>
      <vt:lpstr>Office 主题​​</vt:lpstr>
      <vt:lpstr>位图图像</vt:lpstr>
      <vt:lpstr>中国毛发健康规范化诊疗中心 项目介绍</vt:lpstr>
      <vt:lpstr>国家皮肤与免疫疾病中心的发展和建设规划</vt:lpstr>
      <vt:lpstr>PowerPoint 演示文稿</vt:lpstr>
      <vt:lpstr>PowerPoint 演示文稿</vt:lpstr>
      <vt:lpstr>PowerPoint 演示文稿</vt:lpstr>
      <vt:lpstr>毛发健康规范化诊疗中心组织架构及职责</vt:lpstr>
      <vt:lpstr>毛发健康规范化诊疗中心执行委员会成立目的</vt:lpstr>
      <vt:lpstr>毛发健康规范化诊疗中心申请流程</vt:lpstr>
      <vt:lpstr>PowerPoint 演示文稿</vt:lpstr>
      <vt:lpstr>PowerPoint 演示文稿</vt:lpstr>
      <vt:lpstr>诊疗中心建设考核三大核心要素</vt:lpstr>
      <vt:lpstr>诊疗中心建设评估标准——基本条件与资质 （1）</vt:lpstr>
      <vt:lpstr>诊疗中心建设评估标准——基本条件与资质 （2）</vt:lpstr>
      <vt:lpstr>PowerPoint 演示文稿</vt:lpstr>
      <vt:lpstr>诊疗能力评估标准</vt:lpstr>
      <vt:lpstr>毛发中心公众号、官网信息</vt:lpstr>
      <vt:lpstr>期待与各位专家共同助力建设中国毛发健康事业</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MAeNO</dc:creator>
  <cp:lastModifiedBy>丽莹 张</cp:lastModifiedBy>
  <cp:revision>35</cp:revision>
  <dcterms:created xsi:type="dcterms:W3CDTF">2023-04-13T09:03:19Z</dcterms:created>
  <dcterms:modified xsi:type="dcterms:W3CDTF">2023-05-31T08:02:26Z</dcterms:modified>
</cp:coreProperties>
</file>